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1"/>
  </p:sldMasterIdLst>
  <p:sldIdLst>
    <p:sldId id="256" r:id="rId2"/>
    <p:sldId id="257" r:id="rId3"/>
    <p:sldId id="258" r:id="rId4"/>
    <p:sldId id="259" r:id="rId5"/>
    <p:sldId id="284" r:id="rId6"/>
    <p:sldId id="260" r:id="rId7"/>
    <p:sldId id="261" r:id="rId8"/>
    <p:sldId id="262" r:id="rId9"/>
    <p:sldId id="264" r:id="rId10"/>
    <p:sldId id="265" r:id="rId11"/>
    <p:sldId id="267" r:id="rId12"/>
    <p:sldId id="266" r:id="rId13"/>
    <p:sldId id="263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ggie Hachey, Mindi Anne (ASD-N)" userId="d5932c90-58ad-41be-bce3-701825815267" providerId="ADAL" clId="{A215F9F0-A9D8-4CF1-8CB1-92F11807F433}"/>
    <pc:docChg chg="custSel modSld">
      <pc:chgData name="Buggie Hachey, Mindi Anne (ASD-N)" userId="d5932c90-58ad-41be-bce3-701825815267" providerId="ADAL" clId="{A215F9F0-A9D8-4CF1-8CB1-92F11807F433}" dt="2026-09-24T12:49:56.309" v="4" actId="478"/>
      <pc:docMkLst>
        <pc:docMk/>
      </pc:docMkLst>
      <pc:sldChg chg="modSp mod">
        <pc:chgData name="Buggie Hachey, Mindi Anne (ASD-N)" userId="d5932c90-58ad-41be-bce3-701825815267" providerId="ADAL" clId="{A215F9F0-A9D8-4CF1-8CB1-92F11807F433}" dt="2026-09-24T12:49:21.047" v="0" actId="1076"/>
        <pc:sldMkLst>
          <pc:docMk/>
          <pc:sldMk cId="3188381932" sldId="272"/>
        </pc:sldMkLst>
        <pc:picChg chg="mod">
          <ac:chgData name="Buggie Hachey, Mindi Anne (ASD-N)" userId="d5932c90-58ad-41be-bce3-701825815267" providerId="ADAL" clId="{A215F9F0-A9D8-4CF1-8CB1-92F11807F433}" dt="2026-09-24T12:49:21.047" v="0" actId="1076"/>
          <ac:picMkLst>
            <pc:docMk/>
            <pc:sldMk cId="3188381932" sldId="272"/>
            <ac:picMk id="5" creationId="{4B122F97-9E75-370B-B9D5-94DACDCE7D86}"/>
          </ac:picMkLst>
        </pc:picChg>
      </pc:sldChg>
      <pc:sldChg chg="delSp modSp mod">
        <pc:chgData name="Buggie Hachey, Mindi Anne (ASD-N)" userId="d5932c90-58ad-41be-bce3-701825815267" providerId="ADAL" clId="{A215F9F0-A9D8-4CF1-8CB1-92F11807F433}" dt="2026-09-24T12:49:56.309" v="4" actId="478"/>
        <pc:sldMkLst>
          <pc:docMk/>
          <pc:sldMk cId="2800107246" sldId="275"/>
        </pc:sldMkLst>
      </pc:sldChg>
    </pc:docChg>
  </pc:docChgLst>
  <pc:docChgLst>
    <pc:chgData name="Buggie Hachey, Mindi Anne (ASD-N)" userId="d5932c90-58ad-41be-bce3-701825815267" providerId="ADAL" clId="{61301FCD-3896-4000-9EB1-CAE33562BF50}"/>
    <pc:docChg chg="undo custSel delSld modSld sldOrd">
      <pc:chgData name="Buggie Hachey, Mindi Anne (ASD-N)" userId="d5932c90-58ad-41be-bce3-701825815267" providerId="ADAL" clId="{61301FCD-3896-4000-9EB1-CAE33562BF50}" dt="2026-10-02T14:36:06.724" v="61" actId="47"/>
      <pc:docMkLst>
        <pc:docMk/>
      </pc:docMkLst>
      <pc:sldChg chg="addSp delSp mod">
        <pc:chgData name="Buggie Hachey, Mindi Anne (ASD-N)" userId="d5932c90-58ad-41be-bce3-701825815267" providerId="ADAL" clId="{61301FCD-3896-4000-9EB1-CAE33562BF50}" dt="2026-09-18T17:24:59.600" v="7" actId="26606"/>
        <pc:sldMkLst>
          <pc:docMk/>
          <pc:sldMk cId="4230713392" sldId="258"/>
        </pc:sldMkLst>
        <pc:spChg chg="add del">
          <ac:chgData name="Buggie Hachey, Mindi Anne (ASD-N)" userId="d5932c90-58ad-41be-bce3-701825815267" providerId="ADAL" clId="{61301FCD-3896-4000-9EB1-CAE33562BF50}" dt="2026-09-18T17:24:59.600" v="7" actId="26606"/>
          <ac:spMkLst>
            <pc:docMk/>
            <pc:sldMk cId="4230713392" sldId="258"/>
            <ac:spMk id="3" creationId="{B5299839-A1C9-6D74-A15D-31D1E7FFE526}"/>
          </ac:spMkLst>
        </pc:spChg>
      </pc:sldChg>
      <pc:sldChg chg="ord">
        <pc:chgData name="Buggie Hachey, Mindi Anne (ASD-N)" userId="d5932c90-58ad-41be-bce3-701825815267" providerId="ADAL" clId="{61301FCD-3896-4000-9EB1-CAE33562BF50}" dt="2026-09-24T15:06:07.665" v="36"/>
        <pc:sldMkLst>
          <pc:docMk/>
          <pc:sldMk cId="1007128221" sldId="267"/>
        </pc:sldMkLst>
      </pc:sldChg>
      <pc:sldChg chg="del">
        <pc:chgData name="Buggie Hachey, Mindi Anne (ASD-N)" userId="d5932c90-58ad-41be-bce3-701825815267" providerId="ADAL" clId="{61301FCD-3896-4000-9EB1-CAE33562BF50}" dt="2026-10-02T14:36:06.724" v="61" actId="47"/>
        <pc:sldMkLst>
          <pc:docMk/>
          <pc:sldMk cId="501043763" sldId="268"/>
        </pc:sldMkLst>
      </pc:sldChg>
      <pc:sldChg chg="addSp modSp mod">
        <pc:chgData name="Buggie Hachey, Mindi Anne (ASD-N)" userId="d5932c90-58ad-41be-bce3-701825815267" providerId="ADAL" clId="{61301FCD-3896-4000-9EB1-CAE33562BF50}" dt="2026-09-24T14:45:09.206" v="34" actId="115"/>
        <pc:sldMkLst>
          <pc:docMk/>
          <pc:sldMk cId="2296847850" sldId="271"/>
        </pc:sldMkLst>
        <pc:spChg chg="mod">
          <ac:chgData name="Buggie Hachey, Mindi Anne (ASD-N)" userId="d5932c90-58ad-41be-bce3-701825815267" providerId="ADAL" clId="{61301FCD-3896-4000-9EB1-CAE33562BF50}" dt="2026-09-24T14:44:56.184" v="27" actId="20577"/>
          <ac:spMkLst>
            <pc:docMk/>
            <pc:sldMk cId="2296847850" sldId="271"/>
            <ac:spMk id="3" creationId="{5AD534B8-AD83-19E5-E3D3-F5604ADD09A7}"/>
          </ac:spMkLst>
        </pc:spChg>
        <pc:spChg chg="mod">
          <ac:chgData name="Buggie Hachey, Mindi Anne (ASD-N)" userId="d5932c90-58ad-41be-bce3-701825815267" providerId="ADAL" clId="{61301FCD-3896-4000-9EB1-CAE33562BF50}" dt="2026-09-24T14:45:09.206" v="34" actId="115"/>
          <ac:spMkLst>
            <pc:docMk/>
            <pc:sldMk cId="2296847850" sldId="271"/>
            <ac:spMk id="5" creationId="{4B008EDA-17B6-05FE-0387-101055F887AC}"/>
          </ac:spMkLst>
        </pc:spChg>
        <pc:spChg chg="add mod">
          <ac:chgData name="Buggie Hachey, Mindi Anne (ASD-N)" userId="d5932c90-58ad-41be-bce3-701825815267" providerId="ADAL" clId="{61301FCD-3896-4000-9EB1-CAE33562BF50}" dt="2026-09-24T14:41:32.370" v="25" actId="1076"/>
          <ac:spMkLst>
            <pc:docMk/>
            <pc:sldMk cId="2296847850" sldId="271"/>
            <ac:spMk id="6" creationId="{73AB6258-95B5-2E5F-1EA6-4369CAAF4546}"/>
          </ac:spMkLst>
        </pc:spChg>
      </pc:sldChg>
      <pc:sldChg chg="modSp mod">
        <pc:chgData name="Buggie Hachey, Mindi Anne (ASD-N)" userId="d5932c90-58ad-41be-bce3-701825815267" providerId="ADAL" clId="{61301FCD-3896-4000-9EB1-CAE33562BF50}" dt="2026-09-23T15:06:05.408" v="10" actId="14100"/>
        <pc:sldMkLst>
          <pc:docMk/>
          <pc:sldMk cId="2800107246" sldId="275"/>
        </pc:sldMkLst>
      </pc:sldChg>
      <pc:sldChg chg="modSp mod">
        <pc:chgData name="Buggie Hachey, Mindi Anne (ASD-N)" userId="d5932c90-58ad-41be-bce3-701825815267" providerId="ADAL" clId="{61301FCD-3896-4000-9EB1-CAE33562BF50}" dt="2026-09-28T15:00:29.189" v="41" actId="115"/>
        <pc:sldMkLst>
          <pc:docMk/>
          <pc:sldMk cId="240168741" sldId="278"/>
        </pc:sldMkLst>
        <pc:spChg chg="mod">
          <ac:chgData name="Buggie Hachey, Mindi Anne (ASD-N)" userId="d5932c90-58ad-41be-bce3-701825815267" providerId="ADAL" clId="{61301FCD-3896-4000-9EB1-CAE33562BF50}" dt="2026-09-28T15:00:29.189" v="41" actId="115"/>
          <ac:spMkLst>
            <pc:docMk/>
            <pc:sldMk cId="240168741" sldId="278"/>
            <ac:spMk id="3" creationId="{ED79D26E-0285-3459-94B3-2C0EBE93C3DE}"/>
          </ac:spMkLst>
        </pc:spChg>
      </pc:sldChg>
      <pc:sldChg chg="modSp mod">
        <pc:chgData name="Buggie Hachey, Mindi Anne (ASD-N)" userId="d5932c90-58ad-41be-bce3-701825815267" providerId="ADAL" clId="{61301FCD-3896-4000-9EB1-CAE33562BF50}" dt="2026-09-29T14:44:47.460" v="51" actId="20577"/>
        <pc:sldMkLst>
          <pc:docMk/>
          <pc:sldMk cId="1928328476" sldId="279"/>
        </pc:sldMkLst>
        <pc:spChg chg="mod">
          <ac:chgData name="Buggie Hachey, Mindi Anne (ASD-N)" userId="d5932c90-58ad-41be-bce3-701825815267" providerId="ADAL" clId="{61301FCD-3896-4000-9EB1-CAE33562BF50}" dt="2026-09-29T14:44:47.460" v="51" actId="20577"/>
          <ac:spMkLst>
            <pc:docMk/>
            <pc:sldMk cId="1928328476" sldId="279"/>
            <ac:spMk id="3" creationId="{AD0BF214-FD75-3646-41ED-1828A92F9E0D}"/>
          </ac:spMkLst>
        </pc:spChg>
      </pc:sldChg>
      <pc:sldChg chg="modSp mod">
        <pc:chgData name="Buggie Hachey, Mindi Anne (ASD-N)" userId="d5932c90-58ad-41be-bce3-701825815267" providerId="ADAL" clId="{61301FCD-3896-4000-9EB1-CAE33562BF50}" dt="2026-09-29T15:05:48.382" v="58" actId="20577"/>
        <pc:sldMkLst>
          <pc:docMk/>
          <pc:sldMk cId="3260338943" sldId="280"/>
        </pc:sldMkLst>
        <pc:spChg chg="mod">
          <ac:chgData name="Buggie Hachey, Mindi Anne (ASD-N)" userId="d5932c90-58ad-41be-bce3-701825815267" providerId="ADAL" clId="{61301FCD-3896-4000-9EB1-CAE33562BF50}" dt="2026-09-29T15:05:48.382" v="58" actId="20577"/>
          <ac:spMkLst>
            <pc:docMk/>
            <pc:sldMk cId="3260338943" sldId="280"/>
            <ac:spMk id="3" creationId="{29E740A2-E973-C479-8A89-B2EC87FCA15C}"/>
          </ac:spMkLst>
        </pc:spChg>
      </pc:sldChg>
      <pc:sldChg chg="delSp mod">
        <pc:chgData name="Buggie Hachey, Mindi Anne (ASD-N)" userId="d5932c90-58ad-41be-bce3-701825815267" providerId="ADAL" clId="{61301FCD-3896-4000-9EB1-CAE33562BF50}" dt="2026-10-02T14:35:53.327" v="60" actId="478"/>
        <pc:sldMkLst>
          <pc:docMk/>
          <pc:sldMk cId="4159342508" sldId="283"/>
        </pc:sldMkLst>
        <pc:spChg chg="del">
          <ac:chgData name="Buggie Hachey, Mindi Anne (ASD-N)" userId="d5932c90-58ad-41be-bce3-701825815267" providerId="ADAL" clId="{61301FCD-3896-4000-9EB1-CAE33562BF50}" dt="2026-10-02T14:35:53.327" v="60" actId="478"/>
          <ac:spMkLst>
            <pc:docMk/>
            <pc:sldMk cId="4159342508" sldId="283"/>
            <ac:spMk id="3" creationId="{F55B8FD8-C201-A9EB-5712-805CB3CF0C2C}"/>
          </ac:spMkLst>
        </pc:spChg>
      </pc:sldChg>
      <pc:sldChg chg="del">
        <pc:chgData name="Buggie Hachey, Mindi Anne (ASD-N)" userId="d5932c90-58ad-41be-bce3-701825815267" providerId="ADAL" clId="{61301FCD-3896-4000-9EB1-CAE33562BF50}" dt="2026-10-02T14:35:50.178" v="59" actId="47"/>
        <pc:sldMkLst>
          <pc:docMk/>
          <pc:sldMk cId="1252598641" sldId="2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139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36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2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11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0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0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0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80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2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6889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56" r:id="rId6"/>
    <p:sldLayoutId id="2147483752" r:id="rId7"/>
    <p:sldLayoutId id="2147483753" r:id="rId8"/>
    <p:sldLayoutId id="2147483754" r:id="rId9"/>
    <p:sldLayoutId id="2147483755" r:id="rId10"/>
    <p:sldLayoutId id="21474837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7B0EE-8F48-258A-79D3-D14CB157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579" b="12421"/>
          <a:stretch>
            <a:fillRect/>
          </a:stretch>
        </p:blipFill>
        <p:spPr>
          <a:xfrm>
            <a:off x="20" y="-1"/>
            <a:ext cx="12191979" cy="6858001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529223"/>
                </a:lnTo>
                <a:lnTo>
                  <a:pt x="11953979" y="541759"/>
                </a:lnTo>
                <a:cubicBezTo>
                  <a:pt x="11205478" y="591203"/>
                  <a:pt x="10431054" y="699982"/>
                  <a:pt x="9651089" y="827627"/>
                </a:cubicBezTo>
                <a:cubicBezTo>
                  <a:pt x="7233991" y="1222984"/>
                  <a:pt x="6590499" y="2476708"/>
                  <a:pt x="6133345" y="3948664"/>
                </a:cubicBezTo>
                <a:cubicBezTo>
                  <a:pt x="5827390" y="4934281"/>
                  <a:pt x="5572190" y="5830059"/>
                  <a:pt x="6876220" y="6551721"/>
                </a:cubicBezTo>
                <a:cubicBezTo>
                  <a:pt x="7059065" y="6652933"/>
                  <a:pt x="7253882" y="6741181"/>
                  <a:pt x="7457481" y="6819371"/>
                </a:cubicBezTo>
                <a:lnTo>
                  <a:pt x="756387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B2B1500-BB55-471C-8A9E-67288297EC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886451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045E22C-A99D-41BB-AF14-EF1B1E74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1608" y="311727"/>
            <a:ext cx="6130391" cy="6546274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9A2E1-959A-9163-618E-970AB5555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0" y="2299787"/>
            <a:ext cx="3810000" cy="2286000"/>
          </a:xfrm>
        </p:spPr>
        <p:txBody>
          <a:bodyPr>
            <a:normAutofit/>
          </a:bodyPr>
          <a:lstStyle/>
          <a:p>
            <a:pPr algn="l"/>
            <a:r>
              <a:rPr lang="en-CA" sz="4400" dirty="0"/>
              <a:t>La culture</a:t>
            </a:r>
          </a:p>
        </p:txBody>
      </p:sp>
    </p:spTree>
    <p:extLst>
      <p:ext uri="{BB962C8B-B14F-4D97-AF65-F5344CB8AC3E}">
        <p14:creationId xmlns:p14="http://schemas.microsoft.com/office/powerpoint/2010/main" val="154201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26DAE-9C8D-748B-79D3-48F6D3817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u="sng" dirty="0"/>
              <a:t>Descripteur de compétence</a:t>
            </a:r>
            <a:r>
              <a:rPr lang="fr-FR" dirty="0"/>
              <a:t> : Les élèves analysent comment la vision du monde et la culture influencent l’identité.</a:t>
            </a:r>
            <a:br>
              <a:rPr lang="fr-FR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91FF5-6452-09F7-79DE-AAE8DD07C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Un monde de cultures: page 2 </a:t>
            </a:r>
          </a:p>
        </p:txBody>
      </p:sp>
    </p:spTree>
    <p:extLst>
      <p:ext uri="{BB962C8B-B14F-4D97-AF65-F5344CB8AC3E}">
        <p14:creationId xmlns:p14="http://schemas.microsoft.com/office/powerpoint/2010/main" val="354119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E6A96-CE12-C255-7F1B-D5830ED6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La culture influence l'identité en façonnant les traditions, les structures sociales et les rituels. </a:t>
            </a:r>
            <a:br>
              <a:rPr lang="fr-FR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99839-A1C9-6D74-A15D-31D1E7FFE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51" y="2286001"/>
            <a:ext cx="12006649" cy="4151870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La culture influence l'identité en façonnant les traditions, les structures sociales et les rituels. </a:t>
            </a:r>
          </a:p>
          <a:p>
            <a:r>
              <a:rPr lang="fr-FR" dirty="0"/>
              <a:t>Il peut façonner nos pensées, nos émotions et nos actions. </a:t>
            </a:r>
          </a:p>
          <a:p>
            <a:r>
              <a:rPr lang="fr-FR" dirty="0"/>
              <a:t>La culture peut influencer notre compréhension de ce qu'est l'humanité de plusieurs manières. </a:t>
            </a:r>
          </a:p>
          <a:p>
            <a:r>
              <a:rPr lang="fr-FR" dirty="0"/>
              <a:t>La culture façonne notre perception de ce qui est considéré comme normal et acceptable dans la société. </a:t>
            </a:r>
          </a:p>
          <a:p>
            <a:r>
              <a:rPr lang="fr-FR" dirty="0"/>
              <a:t>Les normes culturelles influencent notre vision du monde, nos attitudes et nos comportements.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30713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F603-33D2-0C52-3926-761FD2DE1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b="1" noProof="0" dirty="0"/>
              <a:t>Résultats d'apprentissages</a:t>
            </a:r>
            <a:r>
              <a:rPr lang="fr-CA" noProof="0" dirty="0"/>
              <a:t>: Les apprenants évaluent comment la vision du monde et la culture influencent l'identité. </a:t>
            </a:r>
            <a:br>
              <a:rPr lang="fr-CA" noProof="0" dirty="0"/>
            </a:br>
            <a:endParaRPr lang="fr-CA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AD410-12CF-DFD6-EF8F-856DF68DB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85" y="2286000"/>
            <a:ext cx="12098215" cy="431409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b="1" dirty="0" err="1"/>
              <a:t>Indicateurs</a:t>
            </a:r>
            <a:r>
              <a:rPr lang="en-CA" b="1" dirty="0"/>
              <a:t> de </a:t>
            </a:r>
            <a:r>
              <a:rPr lang="en-CA" b="1" dirty="0" err="1"/>
              <a:t>réussite</a:t>
            </a:r>
            <a:r>
              <a:rPr lang="en-CA" b="1" dirty="0"/>
              <a:t>: </a:t>
            </a:r>
          </a:p>
          <a:p>
            <a:pPr marL="0" indent="0">
              <a:buNone/>
            </a:pPr>
            <a:r>
              <a:rPr lang="en-CA" dirty="0"/>
              <a:t>• </a:t>
            </a:r>
            <a:r>
              <a:rPr lang="en-CA" dirty="0" err="1"/>
              <a:t>Décrire</a:t>
            </a:r>
            <a:r>
              <a:rPr lang="en-CA" dirty="0"/>
              <a:t> les sept </a:t>
            </a:r>
            <a:r>
              <a:rPr lang="en-CA" dirty="0" err="1"/>
              <a:t>éléments</a:t>
            </a:r>
            <a:r>
              <a:rPr lang="en-CA" dirty="0"/>
              <a:t> de la vision du monde et de </a:t>
            </a:r>
            <a:r>
              <a:rPr lang="en-CA" dirty="0" err="1"/>
              <a:t>l'influence</a:t>
            </a:r>
            <a:r>
              <a:rPr lang="en-CA" dirty="0"/>
              <a:t> de la culture sur les </a:t>
            </a:r>
            <a:r>
              <a:rPr lang="en-CA" dirty="0" err="1"/>
              <a:t>identités</a:t>
            </a:r>
            <a:r>
              <a:rPr lang="en-CA" dirty="0"/>
              <a:t> </a:t>
            </a:r>
            <a:r>
              <a:rPr lang="en-CA" dirty="0" err="1"/>
              <a:t>personnelles</a:t>
            </a:r>
            <a:r>
              <a:rPr lang="en-CA" dirty="0"/>
              <a:t>, </a:t>
            </a:r>
            <a:r>
              <a:rPr lang="en-CA" dirty="0" err="1"/>
              <a:t>communautaires</a:t>
            </a:r>
            <a:r>
              <a:rPr lang="en-CA" dirty="0"/>
              <a:t> et </a:t>
            </a:r>
            <a:r>
              <a:rPr lang="en-CA" dirty="0" err="1"/>
              <a:t>culturelles</a:t>
            </a:r>
            <a:r>
              <a:rPr lang="en-CA" dirty="0"/>
              <a:t>.</a:t>
            </a:r>
          </a:p>
          <a:p>
            <a:pPr marL="0" indent="0">
              <a:buNone/>
            </a:pPr>
            <a:r>
              <a:rPr lang="en-CA" dirty="0"/>
              <a:t>• Examiner la surface de la culture, la culture </a:t>
            </a:r>
            <a:r>
              <a:rPr lang="en-CA" dirty="0" err="1"/>
              <a:t>superficielle</a:t>
            </a:r>
            <a:r>
              <a:rPr lang="en-CA" dirty="0"/>
              <a:t>, et la </a:t>
            </a:r>
            <a:r>
              <a:rPr lang="en-CA" dirty="0" err="1"/>
              <a:t>profondeur</a:t>
            </a:r>
            <a:r>
              <a:rPr lang="en-CA" dirty="0"/>
              <a:t> de la culture.</a:t>
            </a:r>
          </a:p>
          <a:p>
            <a:pPr marL="0" indent="0">
              <a:buNone/>
            </a:pPr>
            <a:r>
              <a:rPr lang="en-CA" dirty="0"/>
              <a:t>• </a:t>
            </a:r>
            <a:r>
              <a:rPr lang="en-CA" dirty="0" err="1"/>
              <a:t>Fournir</a:t>
            </a:r>
            <a:r>
              <a:rPr lang="en-CA" dirty="0"/>
              <a:t> des </a:t>
            </a:r>
            <a:r>
              <a:rPr lang="en-CA" dirty="0" err="1"/>
              <a:t>exemples</a:t>
            </a:r>
            <a:r>
              <a:rPr lang="en-CA" dirty="0"/>
              <a:t> de culture dans </a:t>
            </a:r>
            <a:r>
              <a:rPr lang="en-CA" dirty="0" err="1"/>
              <a:t>sa</a:t>
            </a:r>
            <a:r>
              <a:rPr lang="en-CA" dirty="0"/>
              <a:t> propre vie. </a:t>
            </a:r>
          </a:p>
          <a:p>
            <a:pPr marL="0" indent="0">
              <a:buNone/>
            </a:pPr>
            <a:r>
              <a:rPr lang="en-CA" dirty="0"/>
              <a:t>• </a:t>
            </a:r>
            <a:r>
              <a:rPr lang="en-CA" dirty="0" err="1"/>
              <a:t>Rechercher</a:t>
            </a:r>
            <a:r>
              <a:rPr lang="en-CA" dirty="0"/>
              <a:t> comment la culture est </a:t>
            </a:r>
            <a:r>
              <a:rPr lang="en-CA" dirty="0" err="1"/>
              <a:t>exprimée</a:t>
            </a:r>
            <a:r>
              <a:rPr lang="en-CA" dirty="0"/>
              <a:t> et </a:t>
            </a:r>
            <a:r>
              <a:rPr lang="en-CA" dirty="0" err="1"/>
              <a:t>maintenue</a:t>
            </a:r>
            <a:r>
              <a:rPr lang="en-CA" dirty="0"/>
              <a:t>. </a:t>
            </a:r>
          </a:p>
          <a:p>
            <a:pPr marL="0" indent="0">
              <a:buNone/>
            </a:pPr>
            <a:r>
              <a:rPr lang="en-CA" dirty="0"/>
              <a:t>• </a:t>
            </a:r>
            <a:r>
              <a:rPr lang="en-CA" dirty="0" err="1"/>
              <a:t>Évaluer</a:t>
            </a:r>
            <a:r>
              <a:rPr lang="en-CA" dirty="0"/>
              <a:t> les </a:t>
            </a:r>
            <a:r>
              <a:rPr lang="en-CA" dirty="0" err="1"/>
              <a:t>éléments</a:t>
            </a:r>
            <a:r>
              <a:rPr lang="en-CA" dirty="0"/>
              <a:t> de la culture </a:t>
            </a:r>
            <a:r>
              <a:rPr lang="en-CA" dirty="0" err="1"/>
              <a:t>comme</a:t>
            </a:r>
            <a:r>
              <a:rPr lang="en-CA" dirty="0"/>
              <a:t> </a:t>
            </a:r>
            <a:r>
              <a:rPr lang="en-CA" dirty="0" err="1"/>
              <a:t>matériels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non </a:t>
            </a:r>
            <a:r>
              <a:rPr lang="en-CA" dirty="0" err="1"/>
              <a:t>matériels</a:t>
            </a:r>
            <a:r>
              <a:rPr lang="en-CA" dirty="0"/>
              <a:t>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6334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C6C72-C813-3A2F-4FCE-18FADE233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D’après toi, lesquels des éléments suivants font partie de ta culture?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B4E5D-2A49-FABB-23CD-75C242AEF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/>
              <a:t>tes vêtements et tes mets favoris</a:t>
            </a:r>
          </a:p>
          <a:p>
            <a:r>
              <a:rPr lang="fr-CA" dirty="0"/>
              <a:t>les livres que tu lis</a:t>
            </a:r>
          </a:p>
          <a:p>
            <a:r>
              <a:rPr lang="fr-CA" dirty="0"/>
              <a:t>les films que tu regardes</a:t>
            </a:r>
          </a:p>
          <a:p>
            <a:r>
              <a:rPr lang="fr-CA" dirty="0"/>
              <a:t>ta musique préférée</a:t>
            </a:r>
          </a:p>
          <a:p>
            <a:r>
              <a:rPr lang="fr-CA" dirty="0"/>
              <a:t>ton style de coiffure</a:t>
            </a:r>
          </a:p>
          <a:p>
            <a:r>
              <a:rPr lang="fr-CA" dirty="0"/>
              <a:t>le nombre d’heures que tu passes devant le téléviseur </a:t>
            </a:r>
          </a:p>
          <a:p>
            <a:r>
              <a:rPr lang="fr-CA" dirty="0"/>
              <a:t>la façon dont tu célèbres ton anniversaire et d’autres fêtes</a:t>
            </a:r>
          </a:p>
          <a:p>
            <a:pPr marL="0" indent="0">
              <a:buNone/>
            </a:pPr>
            <a:r>
              <a:rPr lang="fr-CA" i="1" dirty="0"/>
              <a:t>(écrivez sur une feuille)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7380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84469-807E-52D5-7543-23046685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u="sng" dirty="0"/>
              <a:t>Questions possibles </a:t>
            </a:r>
            <a:r>
              <a:rPr lang="en-CA" b="1" u="sng" dirty="0" err="1"/>
              <a:t>d'enquête</a:t>
            </a:r>
            <a:r>
              <a:rPr lang="en-CA" b="1" u="sng" dirty="0"/>
              <a:t> :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20918-89AA-5BB5-822A-DB716F067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631" y="1652953"/>
            <a:ext cx="11793415" cy="5205047"/>
          </a:xfrm>
        </p:spPr>
        <p:txBody>
          <a:bodyPr>
            <a:normAutofit lnSpcReduction="10000"/>
          </a:bodyPr>
          <a:lstStyle/>
          <a:p>
            <a:r>
              <a:rPr lang="fr-CA" noProof="0" dirty="0"/>
              <a:t>Comment ma vision du monde façonne-t-elle ma pensée et mes interactions avec les autres ?</a:t>
            </a:r>
          </a:p>
          <a:p>
            <a:r>
              <a:rPr lang="fr-CA" noProof="0" dirty="0"/>
              <a:t>Quels éléments de ma culture sont superficiels, peu profonds ou profonds ? </a:t>
            </a:r>
          </a:p>
          <a:p>
            <a:r>
              <a:rPr lang="fr-CA" noProof="0" dirty="0"/>
              <a:t>Quels sont des exemples de culture dans ma propre vie ? </a:t>
            </a:r>
          </a:p>
          <a:p>
            <a:r>
              <a:rPr lang="fr-CA" noProof="0" dirty="0"/>
              <a:t>Comment la culture est-elle exprimée et maintenue au sein des familles ? </a:t>
            </a:r>
          </a:p>
          <a:p>
            <a:r>
              <a:rPr lang="fr-CA" noProof="0" dirty="0"/>
              <a:t>Comment la culture est-elle exprimée et transmise à travers les générations et au sein de diverses communautés 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030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665FE-AD1F-2614-138E-6D126F0F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C'est</a:t>
            </a:r>
            <a:r>
              <a:rPr lang="en-CA" dirty="0"/>
              <a:t> quoi la culture? </a:t>
            </a:r>
            <a:br>
              <a:rPr lang="en-CA" dirty="0"/>
            </a:b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46C67EE-02A9-FCD3-0C64-1617DF2195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5049" y="2286000"/>
            <a:ext cx="4301902" cy="381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1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03A66-3A1B-9726-7296-4E017A20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u="sng" dirty="0"/>
              <a:t>Question </a:t>
            </a:r>
            <a:r>
              <a:rPr lang="en-CA" b="1" u="sng" dirty="0" err="1"/>
              <a:t>d'enquête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289BC-F267-A825-98D4-1A10B74705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Quels </a:t>
            </a:r>
            <a:r>
              <a:rPr lang="en-CA" dirty="0" err="1"/>
              <a:t>sont</a:t>
            </a:r>
            <a:r>
              <a:rPr lang="en-CA" dirty="0"/>
              <a:t> des </a:t>
            </a:r>
            <a:r>
              <a:rPr lang="en-CA" dirty="0" err="1"/>
              <a:t>exemples</a:t>
            </a:r>
            <a:r>
              <a:rPr lang="en-CA" dirty="0"/>
              <a:t> de culture dans ma propre vie ?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58191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77EA5-80EA-F12E-6D77-DF45B9B82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6972-13B0-4E8A-E940-F9EFE6CD4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215" y="0"/>
            <a:ext cx="10668000" cy="1524000"/>
          </a:xfrm>
        </p:spPr>
        <p:txBody>
          <a:bodyPr/>
          <a:lstStyle/>
          <a:p>
            <a:pPr algn="ctr"/>
            <a:r>
              <a:rPr lang="en-CA" b="1" u="sng" dirty="0"/>
              <a:t>Question </a:t>
            </a:r>
            <a:r>
              <a:rPr lang="en-CA" b="1" u="sng" dirty="0" err="1"/>
              <a:t>d'enquête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B4F65-6368-9509-3740-D63643438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569" y="1019908"/>
            <a:ext cx="12004431" cy="5084176"/>
          </a:xfrm>
        </p:spPr>
        <p:txBody>
          <a:bodyPr>
            <a:normAutofit/>
          </a:bodyPr>
          <a:lstStyle/>
          <a:p>
            <a:r>
              <a:rPr lang="en-CA" dirty="0"/>
              <a:t>Quels </a:t>
            </a:r>
            <a:r>
              <a:rPr lang="en-CA" dirty="0" err="1"/>
              <a:t>sont</a:t>
            </a:r>
            <a:r>
              <a:rPr lang="en-CA" dirty="0"/>
              <a:t> des </a:t>
            </a:r>
            <a:r>
              <a:rPr lang="en-CA" dirty="0" err="1"/>
              <a:t>exemples</a:t>
            </a:r>
            <a:r>
              <a:rPr lang="en-CA" dirty="0"/>
              <a:t> de culture dans ma propre vie ? </a:t>
            </a:r>
          </a:p>
          <a:p>
            <a:r>
              <a:rPr lang="en-CA" dirty="0"/>
              <a:t>Des </a:t>
            </a:r>
            <a:r>
              <a:rPr lang="en-CA" dirty="0" err="1"/>
              <a:t>exemples</a:t>
            </a:r>
            <a:r>
              <a:rPr lang="en-CA" dirty="0"/>
              <a:t> </a:t>
            </a:r>
            <a:r>
              <a:rPr lang="en-CA" dirty="0" err="1"/>
              <a:t>sont</a:t>
            </a:r>
            <a:r>
              <a:rPr lang="en-CA" dirty="0"/>
              <a:t>: les </a:t>
            </a:r>
            <a:r>
              <a:rPr lang="en-CA" dirty="0" err="1"/>
              <a:t>normes</a:t>
            </a:r>
            <a:r>
              <a:rPr lang="en-CA" dirty="0"/>
              <a:t>, la langue, des habitudes, </a:t>
            </a:r>
            <a:r>
              <a:rPr lang="en-CA" dirty="0" err="1"/>
              <a:t>nourriture</a:t>
            </a:r>
            <a:r>
              <a:rPr lang="en-CA" dirty="0"/>
              <a:t>, </a:t>
            </a:r>
            <a:r>
              <a:rPr lang="en-CA" dirty="0" err="1"/>
              <a:t>événements</a:t>
            </a:r>
            <a:r>
              <a:rPr lang="en-CA" dirty="0"/>
              <a:t>, passe-temps, </a:t>
            </a:r>
            <a:r>
              <a:rPr lang="en-CA" dirty="0" err="1"/>
              <a:t>valeurs</a:t>
            </a:r>
            <a:r>
              <a:rPr lang="en-CA" dirty="0"/>
              <a:t>, la mode (les </a:t>
            </a:r>
            <a:r>
              <a:rPr lang="en-CA" dirty="0" err="1"/>
              <a:t>vêtements</a:t>
            </a:r>
            <a:r>
              <a:rPr lang="en-CA" dirty="0"/>
              <a:t>), </a:t>
            </a:r>
            <a:r>
              <a:rPr lang="en-CA" dirty="0" err="1"/>
              <a:t>rituels</a:t>
            </a:r>
            <a:r>
              <a:rPr lang="en-CA" dirty="0"/>
              <a:t>, </a:t>
            </a:r>
            <a:r>
              <a:rPr lang="en-CA" dirty="0" err="1"/>
              <a:t>jours</a:t>
            </a:r>
            <a:r>
              <a:rPr lang="en-CA" dirty="0"/>
              <a:t> de fêtes, </a:t>
            </a:r>
            <a:r>
              <a:rPr lang="en-CA" dirty="0" err="1"/>
              <a:t>communauté</a:t>
            </a:r>
            <a:r>
              <a:rPr lang="en-CA" dirty="0"/>
              <a:t>, danse, </a:t>
            </a:r>
            <a:r>
              <a:rPr lang="en-CA" dirty="0" err="1"/>
              <a:t>médias</a:t>
            </a:r>
            <a:r>
              <a:rPr lang="en-CA" dirty="0"/>
              <a:t>, etc. </a:t>
            </a:r>
          </a:p>
          <a:p>
            <a:endParaRPr lang="en-CA" dirty="0"/>
          </a:p>
          <a:p>
            <a:r>
              <a:rPr lang="en-CA" dirty="0"/>
              <a:t>Les </a:t>
            </a:r>
            <a:r>
              <a:rPr lang="en-CA" dirty="0" err="1"/>
              <a:t>exemples</a:t>
            </a:r>
            <a:r>
              <a:rPr lang="en-CA" dirty="0"/>
              <a:t> de culture dans la vie </a:t>
            </a:r>
            <a:r>
              <a:rPr lang="en-CA" dirty="0" err="1"/>
              <a:t>quotidienne</a:t>
            </a:r>
            <a:r>
              <a:rPr lang="en-CA" dirty="0"/>
              <a:t> </a:t>
            </a:r>
            <a:r>
              <a:rPr lang="en-CA" dirty="0" err="1"/>
              <a:t>incluent</a:t>
            </a:r>
            <a:r>
              <a:rPr lang="en-CA" dirty="0"/>
              <a:t> les </a:t>
            </a:r>
            <a:r>
              <a:rPr lang="en-CA" dirty="0" err="1"/>
              <a:t>vêtements</a:t>
            </a:r>
            <a:r>
              <a:rPr lang="en-CA" dirty="0"/>
              <a:t>, la </a:t>
            </a:r>
            <a:r>
              <a:rPr lang="en-CA" dirty="0" err="1"/>
              <a:t>nourriture</a:t>
            </a:r>
            <a:r>
              <a:rPr lang="en-CA" dirty="0"/>
              <a:t>, les </a:t>
            </a:r>
            <a:r>
              <a:rPr lang="en-CA" dirty="0" err="1"/>
              <a:t>vacances</a:t>
            </a:r>
            <a:r>
              <a:rPr lang="en-CA" dirty="0"/>
              <a:t>, la musique, les </a:t>
            </a:r>
            <a:r>
              <a:rPr lang="en-CA" dirty="0" err="1"/>
              <a:t>connaissances</a:t>
            </a:r>
            <a:r>
              <a:rPr lang="en-CA" dirty="0"/>
              <a:t> et </a:t>
            </a:r>
            <a:r>
              <a:rPr lang="en-CA" dirty="0" err="1"/>
              <a:t>croyances</a:t>
            </a:r>
            <a:r>
              <a:rPr lang="en-CA" dirty="0"/>
              <a:t>, les traditions et innovations, la vie </a:t>
            </a:r>
            <a:r>
              <a:rPr lang="en-CA" dirty="0" err="1"/>
              <a:t>familiale</a:t>
            </a:r>
            <a:r>
              <a:rPr lang="en-CA" dirty="0"/>
              <a:t>, et bien plus encore. 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8848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268A-EFA7-7911-8BA3-752BB6B33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62" y="93784"/>
            <a:ext cx="10668000" cy="1524000"/>
          </a:xfrm>
        </p:spPr>
        <p:txBody>
          <a:bodyPr/>
          <a:lstStyle/>
          <a:p>
            <a:r>
              <a:rPr lang="en-CA" dirty="0" err="1"/>
              <a:t>Définitions</a:t>
            </a:r>
            <a:r>
              <a:rPr lang="en-CA" dirty="0"/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B7C52-9C73-36DB-2B1D-DFE683C92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185" y="1101969"/>
            <a:ext cx="11816861" cy="5920154"/>
          </a:xfrm>
        </p:spPr>
        <p:txBody>
          <a:bodyPr>
            <a:normAutofit fontScale="85000" lnSpcReduction="10000"/>
          </a:bodyPr>
          <a:lstStyle/>
          <a:p>
            <a:r>
              <a:rPr lang="en-CA" b="1" u="sng" dirty="0"/>
              <a:t>La culture </a:t>
            </a:r>
            <a:r>
              <a:rPr lang="en-CA" dirty="0"/>
              <a:t>est </a:t>
            </a:r>
            <a:r>
              <a:rPr lang="en-CA" dirty="0" err="1"/>
              <a:t>composée</a:t>
            </a:r>
            <a:r>
              <a:rPr lang="en-CA" dirty="0"/>
              <a:t> de </a:t>
            </a:r>
            <a:r>
              <a:rPr lang="en-CA" dirty="0" err="1"/>
              <a:t>toutes</a:t>
            </a:r>
            <a:r>
              <a:rPr lang="en-CA" dirty="0"/>
              <a:t> les </a:t>
            </a:r>
            <a:r>
              <a:rPr lang="en-CA" dirty="0" err="1"/>
              <a:t>idées</a:t>
            </a:r>
            <a:r>
              <a:rPr lang="en-CA" dirty="0"/>
              <a:t>, les </a:t>
            </a:r>
            <a:r>
              <a:rPr lang="en-CA" dirty="0" err="1"/>
              <a:t>croyances</a:t>
            </a:r>
            <a:r>
              <a:rPr lang="en-CA" dirty="0"/>
              <a:t>, les </a:t>
            </a:r>
            <a:r>
              <a:rPr lang="en-CA" dirty="0" err="1"/>
              <a:t>valeurs</a:t>
            </a:r>
            <a:r>
              <a:rPr lang="en-CA" dirty="0"/>
              <a:t>, les </a:t>
            </a:r>
            <a:r>
              <a:rPr lang="en-CA" dirty="0" err="1"/>
              <a:t>connaissances</a:t>
            </a:r>
            <a:r>
              <a:rPr lang="en-CA" dirty="0"/>
              <a:t>, la langue et le mode de vie </a:t>
            </a:r>
            <a:r>
              <a:rPr lang="en-CA" dirty="0" err="1"/>
              <a:t>qu'un</a:t>
            </a:r>
            <a:r>
              <a:rPr lang="en-CA" dirty="0"/>
              <a:t> </a:t>
            </a:r>
            <a:r>
              <a:rPr lang="en-CA" dirty="0" err="1"/>
              <a:t>groupe</a:t>
            </a:r>
            <a:r>
              <a:rPr lang="en-CA" dirty="0"/>
              <a:t> de </a:t>
            </a:r>
            <a:r>
              <a:rPr lang="en-CA" dirty="0" err="1"/>
              <a:t>personnes</a:t>
            </a:r>
            <a:r>
              <a:rPr lang="en-CA" dirty="0"/>
              <a:t> partage. </a:t>
            </a:r>
          </a:p>
          <a:p>
            <a:endParaRPr lang="en-CA" dirty="0"/>
          </a:p>
          <a:p>
            <a:r>
              <a:rPr lang="en-CA" b="1" u="sng" dirty="0"/>
              <a:t>La culture </a:t>
            </a:r>
            <a:r>
              <a:rPr lang="en-CA" b="1" u="sng" dirty="0" err="1"/>
              <a:t>matérielle</a:t>
            </a:r>
            <a:r>
              <a:rPr lang="en-CA" dirty="0"/>
              <a:t>: </a:t>
            </a:r>
            <a:r>
              <a:rPr lang="en-CA" dirty="0" err="1"/>
              <a:t>comprend</a:t>
            </a:r>
            <a:r>
              <a:rPr lang="en-CA" dirty="0"/>
              <a:t> les </a:t>
            </a:r>
            <a:r>
              <a:rPr lang="en-CA" dirty="0" err="1"/>
              <a:t>objets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les gens </a:t>
            </a:r>
            <a:r>
              <a:rPr lang="en-CA" dirty="0" err="1"/>
              <a:t>fabriquent</a:t>
            </a:r>
            <a:r>
              <a:rPr lang="en-CA" dirty="0"/>
              <a:t> et </a:t>
            </a:r>
            <a:r>
              <a:rPr lang="en-CA" dirty="0" err="1"/>
              <a:t>utilisent</a:t>
            </a:r>
            <a:r>
              <a:rPr lang="en-CA" dirty="0"/>
              <a:t> dans </a:t>
            </a:r>
            <a:r>
              <a:rPr lang="en-CA" dirty="0" err="1"/>
              <a:t>leur</a:t>
            </a:r>
            <a:r>
              <a:rPr lang="en-CA" dirty="0"/>
              <a:t> vie </a:t>
            </a:r>
            <a:r>
              <a:rPr lang="en-CA" dirty="0" err="1"/>
              <a:t>quotidienne</a:t>
            </a:r>
            <a:r>
              <a:rPr lang="en-CA" dirty="0"/>
              <a:t>, </a:t>
            </a:r>
            <a:r>
              <a:rPr lang="en-CA" dirty="0" err="1"/>
              <a:t>comme</a:t>
            </a:r>
            <a:r>
              <a:rPr lang="en-CA" dirty="0"/>
              <a:t> les </a:t>
            </a:r>
            <a:r>
              <a:rPr lang="en-CA" dirty="0" err="1"/>
              <a:t>vêtements</a:t>
            </a:r>
            <a:r>
              <a:rPr lang="en-CA" dirty="0"/>
              <a:t>, les </a:t>
            </a:r>
            <a:r>
              <a:rPr lang="en-CA" dirty="0" err="1"/>
              <a:t>outils</a:t>
            </a:r>
            <a:r>
              <a:rPr lang="en-CA" dirty="0"/>
              <a:t>, les </a:t>
            </a:r>
            <a:r>
              <a:rPr lang="en-CA" dirty="0" err="1"/>
              <a:t>bâtiments</a:t>
            </a:r>
            <a:r>
              <a:rPr lang="en-CA" dirty="0"/>
              <a:t>, </a:t>
            </a:r>
            <a:r>
              <a:rPr lang="en-CA" dirty="0" err="1"/>
              <a:t>l’art</a:t>
            </a:r>
            <a:r>
              <a:rPr lang="en-CA" dirty="0"/>
              <a:t> et la </a:t>
            </a:r>
            <a:r>
              <a:rPr lang="en-CA" dirty="0" err="1"/>
              <a:t>nourriture</a:t>
            </a:r>
            <a:r>
              <a:rPr lang="en-CA" dirty="0"/>
              <a:t>. </a:t>
            </a:r>
            <a:r>
              <a:rPr lang="en-CA" dirty="0" err="1"/>
              <a:t>Ces</a:t>
            </a:r>
            <a:r>
              <a:rPr lang="en-CA" dirty="0"/>
              <a:t> </a:t>
            </a:r>
            <a:r>
              <a:rPr lang="en-CA" dirty="0" err="1"/>
              <a:t>objets</a:t>
            </a:r>
            <a:r>
              <a:rPr lang="en-CA" dirty="0"/>
              <a:t> nous </a:t>
            </a:r>
            <a:r>
              <a:rPr lang="en-CA" dirty="0" err="1"/>
              <a:t>aident</a:t>
            </a:r>
            <a:r>
              <a:rPr lang="en-CA" dirty="0"/>
              <a:t> à </a:t>
            </a:r>
            <a:r>
              <a:rPr lang="en-CA" dirty="0" err="1"/>
              <a:t>comprendre</a:t>
            </a:r>
            <a:r>
              <a:rPr lang="en-CA" dirty="0"/>
              <a:t> la culture et le mode de vie d’un </a:t>
            </a:r>
            <a:r>
              <a:rPr lang="en-CA" dirty="0" err="1"/>
              <a:t>groupe</a:t>
            </a:r>
            <a:r>
              <a:rPr lang="en-CA" dirty="0"/>
              <a:t> de </a:t>
            </a:r>
            <a:r>
              <a:rPr lang="en-CA" dirty="0" err="1"/>
              <a:t>personnes</a:t>
            </a:r>
            <a:r>
              <a:rPr lang="en-CA" dirty="0"/>
              <a:t>.</a:t>
            </a:r>
          </a:p>
          <a:p>
            <a:endParaRPr lang="en-CA" dirty="0"/>
          </a:p>
          <a:p>
            <a:r>
              <a:rPr lang="en-CA" b="1" dirty="0"/>
              <a:t>La culture non </a:t>
            </a:r>
            <a:r>
              <a:rPr lang="en-CA" b="1" dirty="0" err="1"/>
              <a:t>matérielle</a:t>
            </a:r>
            <a:r>
              <a:rPr lang="en-CA" dirty="0"/>
              <a:t>: </a:t>
            </a:r>
            <a:r>
              <a:rPr lang="en-CA" dirty="0" err="1"/>
              <a:t>concerne</a:t>
            </a:r>
            <a:r>
              <a:rPr lang="en-CA" dirty="0"/>
              <a:t> les aspects </a:t>
            </a:r>
            <a:r>
              <a:rPr lang="en-CA" dirty="0" err="1"/>
              <a:t>immatériels</a:t>
            </a:r>
            <a:r>
              <a:rPr lang="en-CA" dirty="0"/>
              <a:t> de la culture </a:t>
            </a:r>
            <a:r>
              <a:rPr lang="en-CA" dirty="0" err="1"/>
              <a:t>tels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les </a:t>
            </a:r>
            <a:r>
              <a:rPr lang="en-CA" dirty="0" err="1"/>
              <a:t>croyances</a:t>
            </a:r>
            <a:r>
              <a:rPr lang="en-CA" dirty="0"/>
              <a:t>, les </a:t>
            </a:r>
            <a:r>
              <a:rPr lang="en-CA" dirty="0" err="1"/>
              <a:t>valeurs</a:t>
            </a:r>
            <a:r>
              <a:rPr lang="en-CA" dirty="0"/>
              <a:t>, les </a:t>
            </a:r>
            <a:r>
              <a:rPr lang="en-CA" dirty="0" err="1"/>
              <a:t>normes</a:t>
            </a:r>
            <a:r>
              <a:rPr lang="en-CA" dirty="0"/>
              <a:t>, les </a:t>
            </a:r>
            <a:r>
              <a:rPr lang="en-CA" dirty="0" err="1"/>
              <a:t>coutumes</a:t>
            </a:r>
            <a:r>
              <a:rPr lang="en-CA" dirty="0"/>
              <a:t>, les </a:t>
            </a:r>
            <a:r>
              <a:rPr lang="en-CA" dirty="0" err="1"/>
              <a:t>symboles</a:t>
            </a:r>
            <a:r>
              <a:rPr lang="en-CA" dirty="0"/>
              <a:t>, la langue et les </a:t>
            </a:r>
            <a:r>
              <a:rPr lang="en-CA" dirty="0" err="1"/>
              <a:t>idéologies</a:t>
            </a:r>
            <a:r>
              <a:rPr lang="en-CA" dirty="0"/>
              <a:t>. </a:t>
            </a:r>
          </a:p>
          <a:p>
            <a:r>
              <a:rPr lang="en-CA" dirty="0" err="1"/>
              <a:t>texte</a:t>
            </a:r>
            <a:r>
              <a:rPr lang="en-CA" dirty="0"/>
              <a:t>: un monde de cultures: page 8-9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07682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828C4-7E4E-0614-330C-7BB8383E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/>
              <a:t>Qu’est-ce</a:t>
            </a:r>
            <a:r>
              <a:rPr lang="en-CA" dirty="0"/>
              <a:t> </a:t>
            </a:r>
            <a:r>
              <a:rPr lang="en-CA" dirty="0" err="1"/>
              <a:t>qu’on</a:t>
            </a:r>
            <a:r>
              <a:rPr lang="en-CA" dirty="0"/>
              <a:t> </a:t>
            </a:r>
            <a:r>
              <a:rPr lang="en-CA" dirty="0" err="1"/>
              <a:t>voit</a:t>
            </a:r>
            <a:r>
              <a:rPr lang="en-CA" dirty="0"/>
              <a:t>? </a:t>
            </a:r>
            <a:br>
              <a:rPr lang="en-CA" dirty="0"/>
            </a:br>
            <a:r>
              <a:rPr lang="en-CA" dirty="0" err="1"/>
              <a:t>Qu’est-ce</a:t>
            </a:r>
            <a:r>
              <a:rPr lang="en-CA" dirty="0"/>
              <a:t> </a:t>
            </a:r>
            <a:r>
              <a:rPr lang="en-CA" dirty="0" err="1"/>
              <a:t>qu’on</a:t>
            </a:r>
            <a:r>
              <a:rPr lang="en-CA" dirty="0"/>
              <a:t> ne </a:t>
            </a:r>
            <a:r>
              <a:rPr lang="en-CA" dirty="0" err="1"/>
              <a:t>voit</a:t>
            </a:r>
            <a:r>
              <a:rPr lang="en-CA" dirty="0"/>
              <a:t> pas?</a:t>
            </a:r>
            <a:br>
              <a:rPr lang="en-CA" dirty="0"/>
            </a:br>
            <a:endParaRPr lang="en-C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B51256-D8A1-5025-73A9-D05438E6E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7023" y="2696308"/>
            <a:ext cx="9717954" cy="274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28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D1096-B87D-C8C3-BB12-07C7FAA7A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" y="-8083"/>
            <a:ext cx="10668000" cy="1524000"/>
          </a:xfrm>
        </p:spPr>
        <p:txBody>
          <a:bodyPr/>
          <a:lstStyle/>
          <a:p>
            <a:r>
              <a:rPr lang="en-CA" dirty="0" err="1"/>
              <a:t>Définitions</a:t>
            </a:r>
            <a:r>
              <a:rPr lang="en-CA" dirty="0"/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181EB-71D6-9F6E-DA7B-04C161673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523" y="1031632"/>
            <a:ext cx="11875477" cy="5826368"/>
          </a:xfrm>
        </p:spPr>
        <p:txBody>
          <a:bodyPr>
            <a:normAutofit fontScale="92500" lnSpcReduction="10000"/>
          </a:bodyPr>
          <a:lstStyle/>
          <a:p>
            <a:r>
              <a:rPr lang="en-CA" b="1" u="sng" dirty="0"/>
              <a:t>La culture de surface:</a:t>
            </a:r>
            <a:r>
              <a:rPr lang="en-CA" dirty="0"/>
              <a:t> </a:t>
            </a:r>
            <a:r>
              <a:rPr lang="en-CA" dirty="0" err="1"/>
              <a:t>comprend</a:t>
            </a:r>
            <a:r>
              <a:rPr lang="en-CA" dirty="0"/>
              <a:t> les aspects </a:t>
            </a:r>
            <a:r>
              <a:rPr lang="en-CA" dirty="0" err="1"/>
              <a:t>visibles</a:t>
            </a:r>
            <a:r>
              <a:rPr lang="en-CA" dirty="0"/>
              <a:t> et </a:t>
            </a:r>
            <a:r>
              <a:rPr lang="en-CA" dirty="0" err="1"/>
              <a:t>faciles</a:t>
            </a:r>
            <a:r>
              <a:rPr lang="en-CA" dirty="0"/>
              <a:t> à </a:t>
            </a:r>
            <a:r>
              <a:rPr lang="en-CA" dirty="0" err="1"/>
              <a:t>remarquer</a:t>
            </a:r>
            <a:r>
              <a:rPr lang="en-CA" dirty="0"/>
              <a:t> </a:t>
            </a:r>
            <a:r>
              <a:rPr lang="en-CA" dirty="0" err="1"/>
              <a:t>d’une</a:t>
            </a:r>
            <a:r>
              <a:rPr lang="en-CA" dirty="0"/>
              <a:t> culture, </a:t>
            </a:r>
            <a:r>
              <a:rPr lang="en-CA" dirty="0" err="1"/>
              <a:t>comme</a:t>
            </a:r>
            <a:r>
              <a:rPr lang="en-CA" dirty="0"/>
              <a:t> les </a:t>
            </a:r>
            <a:r>
              <a:rPr lang="en-CA" dirty="0" err="1"/>
              <a:t>vêtements</a:t>
            </a:r>
            <a:r>
              <a:rPr lang="en-CA" dirty="0"/>
              <a:t>, la </a:t>
            </a:r>
            <a:r>
              <a:rPr lang="en-CA" dirty="0" err="1"/>
              <a:t>nourriture</a:t>
            </a:r>
            <a:r>
              <a:rPr lang="en-CA" dirty="0"/>
              <a:t>, la langue, la musique et les </a:t>
            </a:r>
            <a:r>
              <a:rPr lang="en-CA" dirty="0" err="1"/>
              <a:t>célébrations</a:t>
            </a:r>
            <a:r>
              <a:rPr lang="en-CA" dirty="0"/>
              <a:t>. Ce </a:t>
            </a:r>
            <a:r>
              <a:rPr lang="en-CA" dirty="0" err="1"/>
              <a:t>sont</a:t>
            </a:r>
            <a:r>
              <a:rPr lang="en-CA" dirty="0"/>
              <a:t> </a:t>
            </a:r>
            <a:r>
              <a:rPr lang="en-CA" dirty="0" err="1"/>
              <a:t>souvent</a:t>
            </a:r>
            <a:r>
              <a:rPr lang="en-CA" dirty="0"/>
              <a:t> les premières choses </a:t>
            </a:r>
            <a:r>
              <a:rPr lang="en-CA" dirty="0" err="1"/>
              <a:t>que</a:t>
            </a:r>
            <a:r>
              <a:rPr lang="en-CA" dirty="0"/>
              <a:t> </a:t>
            </a:r>
            <a:r>
              <a:rPr lang="en-CA" dirty="0" err="1"/>
              <a:t>l’on</a:t>
            </a:r>
            <a:r>
              <a:rPr lang="en-CA" dirty="0"/>
              <a:t> remarque </a:t>
            </a:r>
            <a:r>
              <a:rPr lang="en-CA" dirty="0" err="1"/>
              <a:t>lorsqu’on</a:t>
            </a:r>
            <a:r>
              <a:rPr lang="en-CA" dirty="0"/>
              <a:t> </a:t>
            </a:r>
            <a:r>
              <a:rPr lang="en-CA" dirty="0" err="1"/>
              <a:t>découvre</a:t>
            </a:r>
            <a:r>
              <a:rPr lang="en-CA" dirty="0"/>
              <a:t> </a:t>
            </a:r>
            <a:r>
              <a:rPr lang="en-CA" dirty="0" err="1"/>
              <a:t>une</a:t>
            </a:r>
            <a:r>
              <a:rPr lang="en-CA" dirty="0"/>
              <a:t> culture.</a:t>
            </a:r>
          </a:p>
          <a:p>
            <a:endParaRPr lang="en-CA" dirty="0"/>
          </a:p>
          <a:p>
            <a:r>
              <a:rPr lang="en-CA" b="1" u="sng" dirty="0"/>
              <a:t>La culture </a:t>
            </a:r>
            <a:r>
              <a:rPr lang="en-CA" b="1" u="sng" dirty="0" err="1"/>
              <a:t>superficielle</a:t>
            </a:r>
            <a:r>
              <a:rPr lang="en-CA" b="1" dirty="0"/>
              <a:t> </a:t>
            </a:r>
            <a:r>
              <a:rPr lang="en-CA" dirty="0"/>
              <a:t>: Les </a:t>
            </a:r>
            <a:r>
              <a:rPr lang="en-CA" dirty="0" err="1"/>
              <a:t>comportements</a:t>
            </a:r>
            <a:r>
              <a:rPr lang="en-CA" dirty="0"/>
              <a:t>, habitudes et </a:t>
            </a:r>
            <a:r>
              <a:rPr lang="en-CA" dirty="0" err="1"/>
              <a:t>règles</a:t>
            </a:r>
            <a:r>
              <a:rPr lang="en-CA" dirty="0"/>
              <a:t> </a:t>
            </a:r>
            <a:r>
              <a:rPr lang="en-CA" dirty="0" err="1"/>
              <a:t>sociales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les </a:t>
            </a:r>
            <a:r>
              <a:rPr lang="en-CA" dirty="0" err="1"/>
              <a:t>personnes</a:t>
            </a:r>
            <a:r>
              <a:rPr lang="en-CA" dirty="0"/>
              <a:t> </a:t>
            </a:r>
            <a:r>
              <a:rPr lang="en-CA" dirty="0" err="1"/>
              <a:t>suivent</a:t>
            </a:r>
            <a:r>
              <a:rPr lang="en-CA" dirty="0"/>
              <a:t> dans </a:t>
            </a:r>
            <a:r>
              <a:rPr lang="en-CA" dirty="0" err="1"/>
              <a:t>une</a:t>
            </a:r>
            <a:r>
              <a:rPr lang="en-CA" dirty="0"/>
              <a:t> culture, </a:t>
            </a:r>
            <a:r>
              <a:rPr lang="en-CA" dirty="0" err="1"/>
              <a:t>mais</a:t>
            </a:r>
            <a:r>
              <a:rPr lang="en-CA" dirty="0"/>
              <a:t> </a:t>
            </a:r>
            <a:r>
              <a:rPr lang="en-CA" dirty="0" err="1"/>
              <a:t>qu’on</a:t>
            </a:r>
            <a:r>
              <a:rPr lang="en-CA" dirty="0"/>
              <a:t> </a:t>
            </a:r>
            <a:r>
              <a:rPr lang="en-CA" dirty="0" err="1"/>
              <a:t>comprend</a:t>
            </a:r>
            <a:r>
              <a:rPr lang="en-CA" dirty="0"/>
              <a:t> un peu, sans tout </a:t>
            </a:r>
            <a:r>
              <a:rPr lang="en-CA" dirty="0" err="1"/>
              <a:t>connaître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</a:t>
            </a:r>
            <a:r>
              <a:rPr lang="en-CA" dirty="0" err="1"/>
              <a:t>profondeur</a:t>
            </a:r>
            <a:r>
              <a:rPr lang="en-CA" dirty="0"/>
              <a:t>.</a:t>
            </a:r>
          </a:p>
          <a:p>
            <a:endParaRPr lang="en-CA" dirty="0"/>
          </a:p>
          <a:p>
            <a:r>
              <a:rPr lang="en-CA" b="1" u="sng" dirty="0"/>
              <a:t>La culture profonde</a:t>
            </a:r>
            <a:r>
              <a:rPr lang="en-CA" b="1" dirty="0"/>
              <a:t> </a:t>
            </a:r>
            <a:r>
              <a:rPr lang="en-CA" dirty="0"/>
              <a:t>: Les </a:t>
            </a:r>
            <a:r>
              <a:rPr lang="en-CA" dirty="0" err="1"/>
              <a:t>valeurs</a:t>
            </a:r>
            <a:r>
              <a:rPr lang="en-CA" dirty="0"/>
              <a:t>, </a:t>
            </a:r>
            <a:r>
              <a:rPr lang="en-CA" dirty="0" err="1"/>
              <a:t>croyances</a:t>
            </a:r>
            <a:r>
              <a:rPr lang="en-CA" dirty="0"/>
              <a:t> et </a:t>
            </a:r>
            <a:r>
              <a:rPr lang="en-CA" dirty="0" err="1"/>
              <a:t>idées</a:t>
            </a:r>
            <a:r>
              <a:rPr lang="en-CA" dirty="0"/>
              <a:t> </a:t>
            </a:r>
            <a:r>
              <a:rPr lang="en-CA" dirty="0" err="1"/>
              <a:t>importantes</a:t>
            </a:r>
            <a:r>
              <a:rPr lang="en-CA" dirty="0"/>
              <a:t> qui </a:t>
            </a:r>
            <a:r>
              <a:rPr lang="en-CA" dirty="0" err="1"/>
              <a:t>influencent</a:t>
            </a:r>
            <a:r>
              <a:rPr lang="en-CA" dirty="0"/>
              <a:t> la façon </a:t>
            </a:r>
            <a:r>
              <a:rPr lang="en-CA" dirty="0" err="1"/>
              <a:t>dont</a:t>
            </a:r>
            <a:r>
              <a:rPr lang="en-CA" dirty="0"/>
              <a:t> les gens </a:t>
            </a:r>
            <a:r>
              <a:rPr lang="en-CA" dirty="0" err="1"/>
              <a:t>pensent</a:t>
            </a:r>
            <a:r>
              <a:rPr lang="en-CA" dirty="0"/>
              <a:t> et </a:t>
            </a:r>
            <a:r>
              <a:rPr lang="en-CA" dirty="0" err="1"/>
              <a:t>agissent</a:t>
            </a:r>
            <a:r>
              <a:rPr lang="en-CA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9805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9893A0-2B37-8840-583C-F414135948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999" r="25646" b="-1"/>
          <a:stretch>
            <a:fillRect/>
          </a:stretch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D7879-594E-8DA6-1106-C749A141D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229" y="1904999"/>
            <a:ext cx="6370654" cy="4859215"/>
          </a:xfrm>
        </p:spPr>
        <p:txBody>
          <a:bodyPr>
            <a:normAutofit fontScale="77500" lnSpcReduction="20000"/>
          </a:bodyPr>
          <a:lstStyle/>
          <a:p>
            <a:r>
              <a:rPr lang="en-CA" b="1" dirty="0" err="1"/>
              <a:t>Niveau</a:t>
            </a:r>
            <a:r>
              <a:rPr lang="en-CA" b="1" dirty="0"/>
              <a:t> </a:t>
            </a:r>
            <a:r>
              <a:rPr lang="en-CA" b="1" dirty="0" err="1"/>
              <a:t>superficiel</a:t>
            </a:r>
            <a:r>
              <a:rPr lang="en-CA" b="1" dirty="0"/>
              <a:t> </a:t>
            </a:r>
            <a:r>
              <a:rPr lang="en-CA" dirty="0"/>
              <a:t>(les </a:t>
            </a:r>
            <a:r>
              <a:rPr lang="en-CA" dirty="0" err="1"/>
              <a:t>feuilles</a:t>
            </a:r>
            <a:r>
              <a:rPr lang="en-CA" dirty="0"/>
              <a:t>) : </a:t>
            </a:r>
            <a:r>
              <a:rPr lang="en-CA" dirty="0" err="1"/>
              <a:t>composé</a:t>
            </a:r>
            <a:r>
              <a:rPr lang="en-CA" dirty="0"/>
              <a:t> </a:t>
            </a:r>
            <a:r>
              <a:rPr lang="en-CA" dirty="0" err="1"/>
              <a:t>d'aspects</a:t>
            </a:r>
            <a:r>
              <a:rPr lang="en-CA" dirty="0"/>
              <a:t> </a:t>
            </a:r>
            <a:r>
              <a:rPr lang="en-CA" dirty="0" err="1"/>
              <a:t>culturels</a:t>
            </a:r>
            <a:r>
              <a:rPr lang="en-CA" dirty="0"/>
              <a:t> </a:t>
            </a:r>
            <a:r>
              <a:rPr lang="en-CA" u="sng" dirty="0" err="1"/>
              <a:t>visibles</a:t>
            </a:r>
            <a:r>
              <a:rPr lang="en-CA" dirty="0"/>
              <a:t> </a:t>
            </a:r>
            <a:r>
              <a:rPr lang="en-CA" dirty="0" err="1"/>
              <a:t>tels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la </a:t>
            </a:r>
            <a:r>
              <a:rPr lang="en-CA" dirty="0" err="1"/>
              <a:t>nourriture</a:t>
            </a:r>
            <a:r>
              <a:rPr lang="en-CA" dirty="0"/>
              <a:t>, les </a:t>
            </a:r>
            <a:r>
              <a:rPr lang="en-CA" dirty="0" err="1"/>
              <a:t>vêtements</a:t>
            </a:r>
            <a:r>
              <a:rPr lang="en-CA" dirty="0"/>
              <a:t>, etc. </a:t>
            </a:r>
            <a:endParaRPr lang="en-CA" sz="2400" dirty="0"/>
          </a:p>
          <a:p>
            <a:r>
              <a:rPr lang="en-CA" b="1" dirty="0"/>
              <a:t>Culture peu profonde </a:t>
            </a:r>
            <a:r>
              <a:rPr lang="en-CA" dirty="0"/>
              <a:t>(le tronc) : des aspects </a:t>
            </a:r>
            <a:r>
              <a:rPr lang="en-CA" dirty="0" err="1"/>
              <a:t>culturels</a:t>
            </a:r>
            <a:r>
              <a:rPr lang="en-CA" dirty="0"/>
              <a:t> </a:t>
            </a:r>
            <a:r>
              <a:rPr lang="en-CA" dirty="0" err="1"/>
              <a:t>moins</a:t>
            </a:r>
            <a:r>
              <a:rPr lang="en-CA" dirty="0"/>
              <a:t> </a:t>
            </a:r>
            <a:r>
              <a:rPr lang="en-CA" dirty="0" err="1"/>
              <a:t>explicites</a:t>
            </a:r>
            <a:r>
              <a:rPr lang="en-CA" dirty="0"/>
              <a:t>, </a:t>
            </a:r>
            <a:r>
              <a:rPr lang="en-CA" dirty="0" err="1"/>
              <a:t>comme</a:t>
            </a:r>
            <a:r>
              <a:rPr lang="en-CA" dirty="0"/>
              <a:t> les notions de temps, </a:t>
            </a:r>
            <a:r>
              <a:rPr lang="en-CA" dirty="0" err="1"/>
              <a:t>d'espace</a:t>
            </a:r>
            <a:r>
              <a:rPr lang="en-CA" dirty="0"/>
              <a:t> personnel et de contact </a:t>
            </a:r>
            <a:r>
              <a:rPr lang="en-CA" dirty="0" err="1"/>
              <a:t>visuel</a:t>
            </a:r>
            <a:r>
              <a:rPr lang="en-CA" dirty="0"/>
              <a:t>. </a:t>
            </a:r>
            <a:endParaRPr lang="en-CA" sz="2400" dirty="0"/>
          </a:p>
          <a:p>
            <a:r>
              <a:rPr lang="en-CA" b="1" dirty="0"/>
              <a:t>Culture profonde </a:t>
            </a:r>
            <a:r>
              <a:rPr lang="en-CA" dirty="0"/>
              <a:t>(les </a:t>
            </a:r>
            <a:r>
              <a:rPr lang="en-CA" dirty="0" err="1"/>
              <a:t>racines</a:t>
            </a:r>
            <a:r>
              <a:rPr lang="en-CA" dirty="0"/>
              <a:t>) : Ce </a:t>
            </a:r>
            <a:r>
              <a:rPr lang="en-CA" dirty="0" err="1"/>
              <a:t>niveau</a:t>
            </a:r>
            <a:r>
              <a:rPr lang="en-CA" dirty="0"/>
              <a:t> </a:t>
            </a:r>
            <a:r>
              <a:rPr lang="en-CA" dirty="0" err="1"/>
              <a:t>représente</a:t>
            </a:r>
            <a:r>
              <a:rPr lang="en-CA" dirty="0"/>
              <a:t> </a:t>
            </a:r>
            <a:r>
              <a:rPr lang="en-CA" dirty="0" err="1"/>
              <a:t>l'inconscient</a:t>
            </a:r>
            <a:r>
              <a:rPr lang="en-CA" dirty="0"/>
              <a:t> </a:t>
            </a:r>
            <a:r>
              <a:rPr lang="en-CA" dirty="0" err="1"/>
              <a:t>collectif</a:t>
            </a:r>
            <a:r>
              <a:rPr lang="en-CA" dirty="0"/>
              <a:t>, les </a:t>
            </a:r>
            <a:r>
              <a:rPr lang="en-CA" dirty="0" err="1"/>
              <a:t>croyances</a:t>
            </a:r>
            <a:r>
              <a:rPr lang="en-CA" dirty="0"/>
              <a:t> et </a:t>
            </a:r>
            <a:r>
              <a:rPr lang="en-CA" dirty="0" err="1"/>
              <a:t>normes</a:t>
            </a:r>
            <a:r>
              <a:rPr lang="en-CA" dirty="0"/>
              <a:t> qui constituent les </a:t>
            </a:r>
            <a:r>
              <a:rPr lang="en-CA" dirty="0" err="1"/>
              <a:t>fondations</a:t>
            </a:r>
            <a:r>
              <a:rPr lang="en-CA" dirty="0"/>
              <a:t> de la culture. Des </a:t>
            </a:r>
            <a:r>
              <a:rPr lang="en-CA" dirty="0" err="1"/>
              <a:t>exemples</a:t>
            </a:r>
            <a:r>
              <a:rPr lang="en-CA" dirty="0"/>
              <a:t> </a:t>
            </a:r>
            <a:r>
              <a:rPr lang="en-CA" dirty="0" err="1"/>
              <a:t>incluent</a:t>
            </a:r>
            <a:r>
              <a:rPr lang="en-CA" dirty="0"/>
              <a:t> les notions </a:t>
            </a:r>
            <a:r>
              <a:rPr lang="en-CA" dirty="0" err="1"/>
              <a:t>d'quité</a:t>
            </a:r>
            <a:r>
              <a:rPr lang="en-CA" dirty="0"/>
              <a:t>, de soi et de </a:t>
            </a:r>
            <a:r>
              <a:rPr lang="en-CA" dirty="0" err="1"/>
              <a:t>spiritualité</a:t>
            </a:r>
            <a:r>
              <a:rPr lang="en-CA" dirty="0"/>
              <a:t>.</a:t>
            </a:r>
            <a:endParaRPr lang="en-CA" sz="2400" dirty="0"/>
          </a:p>
          <a:p>
            <a:endParaRPr lang="en-CA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F99C-C397-706F-7775-FD22C63B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31" y="381000"/>
            <a:ext cx="7092461" cy="1271954"/>
          </a:xfrm>
        </p:spPr>
        <p:txBody>
          <a:bodyPr>
            <a:normAutofit fontScale="90000"/>
          </a:bodyPr>
          <a:lstStyle/>
          <a:p>
            <a:r>
              <a:rPr lang="en-CA" dirty="0" err="1"/>
              <a:t>L'arbre</a:t>
            </a:r>
            <a:r>
              <a:rPr lang="en-CA" dirty="0"/>
              <a:t> </a:t>
            </a:r>
            <a:r>
              <a:rPr lang="en-CA" dirty="0" err="1"/>
              <a:t>culturel</a:t>
            </a:r>
            <a:r>
              <a:rPr lang="en-CA" dirty="0"/>
              <a:t> de Hammond </a:t>
            </a:r>
            <a:r>
              <a:rPr lang="en-CA" dirty="0" err="1"/>
              <a:t>identifie</a:t>
            </a:r>
            <a:r>
              <a:rPr lang="en-CA" dirty="0"/>
              <a:t> trois </a:t>
            </a:r>
            <a:r>
              <a:rPr lang="en-CA" dirty="0" err="1"/>
              <a:t>niveaux</a:t>
            </a:r>
            <a:r>
              <a:rPr lang="en-CA" dirty="0"/>
              <a:t> de culture :</a:t>
            </a:r>
            <a:br>
              <a:rPr lang="en-CA" sz="3200" dirty="0"/>
            </a:b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395023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189994-9551-82C6-88BC-3BF34EA8F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229" y="168914"/>
            <a:ext cx="9381542" cy="652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48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B95482-08ED-7330-5920-7AF0B964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3" b="10581"/>
          <a:stretch>
            <a:fillRect/>
          </a:stretch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46CBF8-7D4E-76BC-C69E-ACE8E26DA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45" y="762000"/>
            <a:ext cx="6696221" cy="4077286"/>
          </a:xfrm>
        </p:spPr>
        <p:txBody>
          <a:bodyPr>
            <a:normAutofit fontScale="90000"/>
          </a:bodyPr>
          <a:lstStyle/>
          <a:p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Dessine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un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arbre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.</a:t>
            </a:r>
            <a:b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b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Dans les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feuilles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: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écris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des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exemples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de culture visible</a:t>
            </a:r>
            <a:b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b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Dans les branches :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écris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des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comportements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et traditions</a:t>
            </a:r>
            <a:b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b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Dans les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racines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: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écris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des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valeurs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et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croyances</a:t>
            </a:r>
            <a:r>
              <a:rPr lang="en-CA" sz="3200" dirty="0">
                <a:latin typeface="Cavolini" panose="020B0502040204020203" pitchFamily="66" charset="0"/>
                <a:cs typeface="Cavolini" panose="020B0502040204020203" pitchFamily="66" charset="0"/>
              </a:rPr>
              <a:t> </a:t>
            </a:r>
            <a:r>
              <a:rPr lang="en-CA" sz="3200" dirty="0" err="1">
                <a:latin typeface="Cavolini" panose="020B0502040204020203" pitchFamily="66" charset="0"/>
                <a:cs typeface="Cavolini" panose="020B0502040204020203" pitchFamily="66" charset="0"/>
              </a:rPr>
              <a:t>importantes</a:t>
            </a:r>
            <a:br>
              <a:rPr lang="en-CA" sz="2600" dirty="0">
                <a:latin typeface="Cavolini" panose="020B0502040204020203" pitchFamily="66" charset="0"/>
                <a:cs typeface="Cavolini" panose="020B0502040204020203" pitchFamily="66" charset="0"/>
              </a:rPr>
            </a:br>
            <a:endParaRPr lang="en-CA" sz="2600" dirty="0">
              <a:latin typeface="Cavolini" panose="020B0502040204020203" pitchFamily="66" charset="0"/>
              <a:cs typeface="Cavolini" panose="020B0502040204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816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4083-E689-47DB-B554-F44426FF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54" y="0"/>
            <a:ext cx="10668000" cy="1524000"/>
          </a:xfrm>
        </p:spPr>
        <p:txBody>
          <a:bodyPr/>
          <a:lstStyle/>
          <a:p>
            <a:r>
              <a:rPr lang="fr-CA" noProof="0" dirty="0"/>
              <a:t>Mon arbre culturel </a:t>
            </a:r>
            <a:br>
              <a:rPr lang="fr-CA" noProof="0" dirty="0"/>
            </a:br>
            <a:endParaRPr lang="fr-CA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534B8-AD83-19E5-E3D3-F5604ADD0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5" y="973017"/>
            <a:ext cx="5556738" cy="55098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u="sng" noProof="0" dirty="0"/>
              <a:t>Les feuilles (culture de surface)</a:t>
            </a:r>
          </a:p>
          <a:p>
            <a:r>
              <a:rPr lang="fr-CA" noProof="0" dirty="0"/>
              <a:t>Ce qu’on peut voir facilement:</a:t>
            </a:r>
          </a:p>
          <a:p>
            <a:pPr lvl="1"/>
            <a:r>
              <a:rPr lang="fr-CA" noProof="0" dirty="0"/>
              <a:t>J’aime la musique country</a:t>
            </a:r>
          </a:p>
          <a:p>
            <a:pPr lvl="1"/>
            <a:r>
              <a:rPr lang="fr-CA" noProof="0" dirty="0"/>
              <a:t>J’aime porter des hoodies</a:t>
            </a:r>
          </a:p>
          <a:p>
            <a:pPr lvl="1"/>
            <a:r>
              <a:rPr lang="fr-CA" noProof="0" dirty="0"/>
              <a:t>Je parle français et anglais</a:t>
            </a:r>
          </a:p>
          <a:p>
            <a:pPr lvl="1"/>
            <a:r>
              <a:rPr lang="fr-CA" noProof="0" dirty="0"/>
              <a:t>J’aime la poutine</a:t>
            </a:r>
          </a:p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008EDA-17B6-05FE-0387-101055F887AC}"/>
              </a:ext>
            </a:extLst>
          </p:cNvPr>
          <p:cNvSpPr txBox="1"/>
          <p:nvPr/>
        </p:nvSpPr>
        <p:spPr>
          <a:xfrm>
            <a:off x="6400800" y="234999"/>
            <a:ext cx="54395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400" u="sng" noProof="0" dirty="0"/>
              <a:t>Le tronc et les branches (culture superficielle):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2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comment j’agis et mes habitudes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Je souris quand je parle à quelqu’un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Je mange avec ma famille à la table</a:t>
            </a:r>
          </a:p>
          <a:p>
            <a:endParaRPr lang="fr-CA" sz="2200" noProof="0" dirty="0"/>
          </a:p>
          <a:p>
            <a:r>
              <a:rPr lang="fr-CA" sz="2200" u="sng" noProof="0" dirty="0"/>
              <a:t>Les racines (culture profonde)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Mes valeurs et mes croyances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Je respecte les autres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Je crois qu’il est important d’être gentil avec tout le monde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CA" sz="2200" noProof="0" dirty="0"/>
              <a:t>La famille est importante pour moi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AB6258-95B5-2E5F-1EA6-4369CAAF4546}"/>
              </a:ext>
            </a:extLst>
          </p:cNvPr>
          <p:cNvSpPr txBox="1"/>
          <p:nvPr/>
        </p:nvSpPr>
        <p:spPr>
          <a:xfrm>
            <a:off x="304800" y="4655114"/>
            <a:ext cx="60960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200" b="1" noProof="0" dirty="0">
                <a:solidFill>
                  <a:schemeClr val="accent3"/>
                </a:solidFill>
              </a:rPr>
              <a:t>Les feuilles montrent ce que les autres peuvent voir.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200" b="1" noProof="0" dirty="0">
                <a:solidFill>
                  <a:schemeClr val="accent3"/>
                </a:solidFill>
              </a:rPr>
              <a:t>Les branches montrent comment j’agis.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200" b="1" noProof="0" dirty="0">
                <a:solidFill>
                  <a:schemeClr val="accent3"/>
                </a:solidFill>
              </a:rPr>
              <a:t>Les racines montrent ce que je crois et ce qui est important pour moi.</a:t>
            </a:r>
          </a:p>
        </p:txBody>
      </p:sp>
    </p:spTree>
    <p:extLst>
      <p:ext uri="{BB962C8B-B14F-4D97-AF65-F5344CB8AC3E}">
        <p14:creationId xmlns:p14="http://schemas.microsoft.com/office/powerpoint/2010/main" val="2296847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FC6F62-FEC6-45C4-B697-39FDA62A9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122F97-9E75-370B-B9D5-94DACDCE7D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2127"/>
          <a:stretch>
            <a:fillRect/>
          </a:stretch>
        </p:blipFill>
        <p:spPr>
          <a:xfrm>
            <a:off x="3245061" y="102905"/>
            <a:ext cx="5701877" cy="665219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8D7210F-BCFD-46C1-9A2C-3717368B1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" y="5829359"/>
            <a:ext cx="4333875" cy="1028642"/>
            <a:chOff x="7153921" y="5829359"/>
            <a:chExt cx="5038079" cy="102864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96BB9F-FD85-4689-A888-9A5AA0A14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6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 sz="1500">
                <a:solidFill>
                  <a:schemeClr val="bg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8545FC7-27EF-4BF9-A88F-35F089DF6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Avenir Next LT Pr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8381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8B2B-279E-1864-C0E6-D5368ED8F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28954"/>
            <a:ext cx="10668000" cy="1524000"/>
          </a:xfrm>
        </p:spPr>
        <p:txBody>
          <a:bodyPr/>
          <a:lstStyle/>
          <a:p>
            <a:r>
              <a:rPr lang="en-CA" dirty="0"/>
              <a:t>Comparer et observer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9801B-B709-F751-FE3E-D2839BA37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77816"/>
            <a:ext cx="10668000" cy="4826268"/>
          </a:xfrm>
        </p:spPr>
        <p:txBody>
          <a:bodyPr/>
          <a:lstStyle/>
          <a:p>
            <a:pPr marL="0" indent="0">
              <a:buNone/>
            </a:pPr>
            <a:r>
              <a:rPr lang="fr-CA" noProof="0" dirty="0"/>
              <a:t>Similarités</a:t>
            </a:r>
          </a:p>
          <a:p>
            <a:r>
              <a:rPr lang="fr-CA" noProof="0" dirty="0"/>
              <a:t>(Qu’est-ce qui est pareil ?)</a:t>
            </a:r>
          </a:p>
          <a:p>
            <a:pPr marL="0" indent="0">
              <a:buNone/>
            </a:pPr>
            <a:endParaRPr lang="fr-CA" noProof="0" dirty="0"/>
          </a:p>
          <a:p>
            <a:pPr marL="0" indent="0">
              <a:buNone/>
            </a:pPr>
            <a:r>
              <a:rPr lang="fr-CA" noProof="0" dirty="0"/>
              <a:t>Différences</a:t>
            </a:r>
          </a:p>
          <a:p>
            <a:r>
              <a:rPr lang="fr-CA" noProof="0" dirty="0"/>
              <a:t>(Qu’est-ce qui est différent ?)</a:t>
            </a:r>
          </a:p>
          <a:p>
            <a:r>
              <a:rPr lang="fr-CA" noProof="0" dirty="0"/>
              <a:t>Est-ce que ta culture influence qui tu es?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65376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526E5-D028-C600-5AEB-232D80219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1200" dirty="0"/>
              <a:t>https://nbed.sharepoint.com/sites/SocialStudiesK-12/SS%20Companion%20Document%20Library/Forms/AllItems.aspx?id=%2Fsites%2FSocialStudiesK%2D12%2FSS%20Companion%20Document%20Library%2FMiddle%20Block%20resources%2FMulticulturalism%2FUne%5FHistoire%5Fdu%5FMulticulturalisme%5Fau%5FCanada%5F%2D%5FGuide%5FPedagogique%2Epdf&amp;parent=%2Fsites%2FSocialStudiesK%2D12%2FSS%20Companion%20Document%20Library%2FMiddle%20Block%20resources%2FMulticulturalism</a:t>
            </a:r>
            <a:br>
              <a:rPr lang="en-CA" sz="1200" dirty="0"/>
            </a:br>
            <a:endParaRPr lang="fr-CA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97D36-A719-333E-1587-4169D5B41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/>
              <a:t>Peuples</a:t>
            </a:r>
            <a:r>
              <a:rPr lang="en-CA" dirty="0"/>
              <a:t> </a:t>
            </a:r>
            <a:r>
              <a:rPr lang="en-CA" dirty="0" err="1"/>
              <a:t>indigènes</a:t>
            </a:r>
            <a:r>
              <a:rPr lang="en-CA" dirty="0"/>
              <a:t>:  Les habitants </a:t>
            </a:r>
            <a:r>
              <a:rPr lang="en-CA" dirty="0" err="1"/>
              <a:t>originaux</a:t>
            </a:r>
            <a:r>
              <a:rPr lang="en-CA" dirty="0"/>
              <a:t> </a:t>
            </a:r>
            <a:r>
              <a:rPr lang="en-CA" dirty="0" err="1"/>
              <a:t>d'une</a:t>
            </a:r>
            <a:r>
              <a:rPr lang="en-CA" dirty="0"/>
              <a:t> </a:t>
            </a:r>
            <a:r>
              <a:rPr lang="en-CA" dirty="0" err="1"/>
              <a:t>région</a:t>
            </a:r>
            <a:r>
              <a:rPr lang="en-CA" dirty="0"/>
              <a:t> </a:t>
            </a:r>
            <a:r>
              <a:rPr lang="en-CA" dirty="0" err="1"/>
              <a:t>géographique</a:t>
            </a:r>
            <a:r>
              <a:rPr lang="en-CA" dirty="0"/>
              <a:t> </a:t>
            </a:r>
            <a:r>
              <a:rPr lang="en-CA" dirty="0" err="1"/>
              <a:t>particulière</a:t>
            </a:r>
            <a:r>
              <a:rPr lang="en-CA" dirty="0"/>
              <a:t> qui a </a:t>
            </a:r>
            <a:r>
              <a:rPr lang="en-CA" dirty="0" err="1"/>
              <a:t>été</a:t>
            </a:r>
            <a:r>
              <a:rPr lang="en-CA" dirty="0"/>
              <a:t> </a:t>
            </a:r>
            <a:r>
              <a:rPr lang="en-CA" dirty="0" err="1"/>
              <a:t>colonisée</a:t>
            </a:r>
            <a:r>
              <a:rPr lang="en-CA" dirty="0"/>
              <a:t>. </a:t>
            </a:r>
          </a:p>
          <a:p>
            <a:r>
              <a:rPr lang="en-CA" dirty="0"/>
              <a:t>Ce </a:t>
            </a:r>
            <a:r>
              <a:rPr lang="en-CA" dirty="0" err="1"/>
              <a:t>groupe</a:t>
            </a:r>
            <a:r>
              <a:rPr lang="en-CA" dirty="0"/>
              <a:t> </a:t>
            </a:r>
            <a:r>
              <a:rPr lang="en-CA" dirty="0" err="1"/>
              <a:t>comprend</a:t>
            </a:r>
            <a:r>
              <a:rPr lang="en-CA" dirty="0"/>
              <a:t> </a:t>
            </a:r>
            <a:r>
              <a:rPr lang="en-CA" dirty="0" err="1"/>
              <a:t>diverses</a:t>
            </a:r>
            <a:r>
              <a:rPr lang="en-CA" dirty="0"/>
              <a:t> </a:t>
            </a:r>
            <a:r>
              <a:rPr lang="en-CA" dirty="0" err="1"/>
              <a:t>communautés</a:t>
            </a:r>
            <a:r>
              <a:rPr lang="en-CA" dirty="0"/>
              <a:t> dans le monde. Au Canada, </a:t>
            </a:r>
            <a:r>
              <a:rPr lang="en-CA" dirty="0" err="1"/>
              <a:t>cela</a:t>
            </a:r>
            <a:r>
              <a:rPr lang="en-CA" dirty="0"/>
              <a:t> englobe les </a:t>
            </a:r>
            <a:r>
              <a:rPr lang="en-CA" dirty="0" err="1"/>
              <a:t>Inuits</a:t>
            </a:r>
            <a:r>
              <a:rPr lang="en-CA" dirty="0"/>
              <a:t>, les Premières Nations et la Nation </a:t>
            </a:r>
            <a:r>
              <a:rPr lang="en-CA" dirty="0" err="1"/>
              <a:t>Métisse</a:t>
            </a:r>
            <a:r>
              <a:rPr lang="en-CA" dirty="0"/>
              <a:t>.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38668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CA" noProof="0" dirty="0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2A0639-22CE-796C-6017-DD9F074AAD18}"/>
              </a:ext>
            </a:extLst>
          </p:cNvPr>
          <p:cNvSpPr txBox="1"/>
          <p:nvPr/>
        </p:nvSpPr>
        <p:spPr>
          <a:xfrm>
            <a:off x="201385" y="1364566"/>
            <a:ext cx="6286496" cy="5467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Ce que je vois (surface)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Ce que les gens font (superficielle) 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CA" sz="2200" noProof="0" dirty="0">
              <a:solidFill>
                <a:schemeClr val="tx1">
                  <a:alpha val="70000"/>
                </a:schemeClr>
              </a:solidFill>
            </a:endParaRP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Qu’est-ce que les gens font avec la rivière?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Est-ce qu’ils utilisent la rivière?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Est-ce qu’ils vivent près de la nature?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La nature est très importante pour les peuples Wabanaki.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Les gens respectent la nature.</a:t>
            </a: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200" noProof="0" dirty="0">
                <a:solidFill>
                  <a:schemeClr val="tx1">
                    <a:alpha val="70000"/>
                  </a:schemeClr>
                </a:solidFill>
              </a:rPr>
              <a:t>Ça, c’est la culture profonde, parce que ce sont des valeurs et des croyances importantes</a:t>
            </a:r>
            <a:r>
              <a:rPr lang="fr-CA" noProof="0" dirty="0">
                <a:solidFill>
                  <a:schemeClr val="tx1">
                    <a:alpha val="70000"/>
                  </a:schemeClr>
                </a:solidFill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D6BF84-A39F-C40E-DA65-E9CCB78DF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6" y="25938"/>
            <a:ext cx="6411786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z="2000" noProof="0" dirty="0"/>
              <a:t>Les peuples Wabanaki sont des peuples autochtones de l’Est du Canada.</a:t>
            </a:r>
            <a:br>
              <a:rPr lang="fr-CA" sz="2000" noProof="0" dirty="0"/>
            </a:br>
            <a:r>
              <a:rPr lang="fr-CA" sz="2000" noProof="0" dirty="0"/>
              <a:t>Ils ont leur propre culture, leurs traditions et leurs croyances.</a:t>
            </a:r>
            <a:br>
              <a:rPr lang="fr-CA" sz="2000" noProof="0" dirty="0"/>
            </a:br>
            <a:endParaRPr lang="fr-CA" sz="2000" noProof="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55C83A8-80C1-948B-E8FD-D4D35EA029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1608" r="21393" b="2"/>
          <a:stretch>
            <a:fillRect/>
          </a:stretch>
        </p:blipFill>
        <p:spPr>
          <a:xfrm>
            <a:off x="7251186" y="347128"/>
            <a:ext cx="4572011" cy="5334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8354B5A-75E0-C0C3-E961-8DA335CAB138}"/>
              </a:ext>
            </a:extLst>
          </p:cNvPr>
          <p:cNvSpPr txBox="1"/>
          <p:nvPr/>
        </p:nvSpPr>
        <p:spPr>
          <a:xfrm>
            <a:off x="8044962" y="6108003"/>
            <a:ext cx="6101860" cy="783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noProof="0" dirty="0">
                <a:solidFill>
                  <a:schemeClr val="tx1">
                    <a:alpha val="70000"/>
                  </a:schemeClr>
                </a:solidFill>
                <a:effectLst/>
              </a:rPr>
              <a:t>Regardez l’image.</a:t>
            </a:r>
            <a:endParaRPr lang="fr-CA" noProof="0" dirty="0">
              <a:solidFill>
                <a:schemeClr val="tx1">
                  <a:alpha val="70000"/>
                </a:schemeClr>
              </a:solidFill>
            </a:endParaRPr>
          </a:p>
          <a:p>
            <a:pPr indent="-228600" defTabSz="914400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noProof="0" dirty="0">
                <a:solidFill>
                  <a:schemeClr val="tx1">
                    <a:alpha val="70000"/>
                  </a:schemeClr>
                </a:solidFill>
                <a:effectLst/>
              </a:rPr>
              <a:t>Qu’est-ce que vous voyez?</a:t>
            </a:r>
            <a:endParaRPr lang="fr-CA" noProof="0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107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E27E56-6D19-685C-AD6B-292DCB33A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11" y="194898"/>
            <a:ext cx="8624271" cy="646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25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B69469-B080-9C1F-C27C-5F0447DD0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094" y="1"/>
            <a:ext cx="9617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602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9D26E-0285-3459-94B3-2C0EBE93C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40677"/>
            <a:ext cx="11980985" cy="662353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fr-CA" sz="3200" b="1" u="sng" noProof="0" dirty="0"/>
              <a:t>Concept de vision du monde</a:t>
            </a:r>
          </a:p>
          <a:p>
            <a:r>
              <a:rPr lang="fr-CA" sz="3200" noProof="0" dirty="0"/>
              <a:t> </a:t>
            </a:r>
            <a:r>
              <a:rPr lang="fr-CA" sz="3800" u="sng" noProof="0" dirty="0"/>
              <a:t>Vision du monde </a:t>
            </a:r>
            <a:r>
              <a:rPr lang="fr-CA" sz="3800" noProof="0" dirty="0"/>
              <a:t>: </a:t>
            </a:r>
            <a:r>
              <a:rPr lang="fr-CA" sz="3800" u="sng" noProof="0" dirty="0"/>
              <a:t>Une collection de croyances sur la vie et l'univers détenue par une personne ou un groupe.</a:t>
            </a:r>
            <a:r>
              <a:rPr lang="fr-CA" sz="3800" noProof="0" dirty="0"/>
              <a:t> C'est comme des lunettes qui aident à voir le monde ou une façon de comprendre le monde qui nous entoure à travers lequel le monde est perçu par un individu ou un groupe. </a:t>
            </a:r>
            <a:r>
              <a:rPr lang="fr-CA" sz="3800" u="sng" noProof="0" dirty="0"/>
              <a:t>La perspective globale à partir de laquelle le monde est interprété.</a:t>
            </a:r>
          </a:p>
          <a:p>
            <a:endParaRPr lang="fr-CA" sz="3800" noProof="0" dirty="0"/>
          </a:p>
          <a:p>
            <a:r>
              <a:rPr lang="fr-CA" sz="3800" noProof="0" dirty="0"/>
              <a:t>les responsabilités envers les autres - croyances sur l'étendue des obligations envers autrui ; par exemple, prendre soin de soi en premier ou prendre soin des autres en premier </a:t>
            </a:r>
          </a:p>
          <a:p>
            <a:endParaRPr lang="fr-CA" sz="3800" noProof="0" dirty="0"/>
          </a:p>
          <a:p>
            <a:r>
              <a:rPr lang="fr-CA" sz="3800" noProof="0" dirty="0"/>
              <a:t>la relation entre l'individu et l'État - croyances sur l'équilibre entre les droits individuels et collectifs ; par exemple, les droits individuels sont plus importants que les droits du collectif (société) ou vice versa </a:t>
            </a:r>
          </a:p>
          <a:p>
            <a:r>
              <a:rPr lang="fr-CA" sz="3800" noProof="0" dirty="0"/>
              <a:t>la relation des humains avec la nature - croyances sur la manière dont les êtres humains devraient regarder et agir envers l'environnement ; par exemple, préserver la nature est plus important que d'utiliser les ressources naturelles pour soutenir l'activité humaine </a:t>
            </a:r>
          </a:p>
          <a:p>
            <a:endParaRPr lang="fr-CA" sz="3800" noProof="0" dirty="0"/>
          </a:p>
          <a:p>
            <a:r>
              <a:rPr lang="fr-CA" sz="3800" noProof="0" dirty="0"/>
              <a:t>les sources de sagesse éthique - croyances sur l'autorité ultime des principes éthiques ; par exemple, divinité religieuse, science, droits naturels.</a:t>
            </a:r>
          </a:p>
          <a:p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240168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BF214-FD75-3646-41ED-1828A92F9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38" y="140678"/>
            <a:ext cx="11969262" cy="67173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CA" b="1" u="sng" dirty="0"/>
              <a:t>Éléments </a:t>
            </a:r>
            <a:r>
              <a:rPr lang="en-CA" b="1" u="sng" dirty="0" err="1"/>
              <a:t>d'une</a:t>
            </a:r>
            <a:r>
              <a:rPr lang="en-CA" b="1" u="sng" dirty="0"/>
              <a:t> Vision </a:t>
            </a:r>
            <a:r>
              <a:rPr lang="en-CA" b="1" u="sng"/>
              <a:t>du monde:</a:t>
            </a:r>
            <a:r>
              <a:rPr lang="en-CA"/>
              <a:t> </a:t>
            </a:r>
            <a:r>
              <a:rPr lang="fr-FR" dirty="0"/>
              <a:t>Une façon de comprendre et d'interpréter le monde </a:t>
            </a:r>
          </a:p>
          <a:p>
            <a:pPr marL="0" indent="0">
              <a:buNone/>
            </a:pPr>
            <a:r>
              <a:rPr lang="en-CA" b="1" u="sng" dirty="0"/>
              <a:t>1. la nature humaine: </a:t>
            </a:r>
            <a:r>
              <a:rPr lang="en-CA" dirty="0"/>
              <a:t>Les </a:t>
            </a:r>
            <a:r>
              <a:rPr lang="en-CA" dirty="0" err="1"/>
              <a:t>croyances</a:t>
            </a:r>
            <a:r>
              <a:rPr lang="en-CA" dirty="0"/>
              <a:t> sur la base des </a:t>
            </a:r>
            <a:r>
              <a:rPr lang="en-CA" dirty="0" err="1"/>
              <a:t>individus</a:t>
            </a:r>
            <a:r>
              <a:rPr lang="en-CA" dirty="0"/>
              <a:t>. Par </a:t>
            </a:r>
            <a:r>
              <a:rPr lang="en-CA" dirty="0" err="1"/>
              <a:t>exemple</a:t>
            </a:r>
            <a:r>
              <a:rPr lang="en-CA" dirty="0"/>
              <a:t>, </a:t>
            </a:r>
            <a:r>
              <a:rPr lang="en-CA" dirty="0" err="1"/>
              <a:t>si</a:t>
            </a:r>
            <a:r>
              <a:rPr lang="en-CA" dirty="0"/>
              <a:t> les gens </a:t>
            </a:r>
            <a:r>
              <a:rPr lang="en-CA" dirty="0" err="1"/>
              <a:t>sont</a:t>
            </a:r>
            <a:r>
              <a:rPr lang="en-CA" dirty="0"/>
              <a:t> </a:t>
            </a:r>
            <a:r>
              <a:rPr lang="en-CA" dirty="0" err="1"/>
              <a:t>naturellement</a:t>
            </a:r>
            <a:r>
              <a:rPr lang="en-CA" dirty="0"/>
              <a:t> bons 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/>
              <a:t>mauvais</a:t>
            </a:r>
            <a:r>
              <a:rPr lang="en-CA" dirty="0"/>
              <a:t>.</a:t>
            </a:r>
          </a:p>
          <a:p>
            <a:pPr marL="514350" indent="-514350">
              <a:buAutoNum type="arabicPeriod"/>
            </a:pPr>
            <a:endParaRPr lang="en-CA" dirty="0"/>
          </a:p>
          <a:p>
            <a:pPr marL="0" indent="0">
              <a:buNone/>
            </a:pPr>
            <a:r>
              <a:rPr lang="en-CA" dirty="0"/>
              <a:t>2. </a:t>
            </a:r>
            <a:r>
              <a:rPr lang="en-CA" b="1" u="sng" dirty="0"/>
              <a:t>la bonne vie </a:t>
            </a:r>
            <a:r>
              <a:rPr lang="en-CA" dirty="0"/>
              <a:t>- Les </a:t>
            </a:r>
            <a:r>
              <a:rPr lang="en-CA" dirty="0" err="1"/>
              <a:t>objectifs</a:t>
            </a:r>
            <a:r>
              <a:rPr lang="en-CA" dirty="0"/>
              <a:t> à </a:t>
            </a:r>
            <a:r>
              <a:rPr lang="en-CA" dirty="0" err="1"/>
              <a:t>atteindre</a:t>
            </a:r>
            <a:r>
              <a:rPr lang="en-CA" dirty="0"/>
              <a:t> dans </a:t>
            </a:r>
            <a:r>
              <a:rPr lang="en-CA" dirty="0" err="1"/>
              <a:t>sa</a:t>
            </a:r>
            <a:r>
              <a:rPr lang="en-CA" dirty="0"/>
              <a:t> vie. Par </a:t>
            </a:r>
            <a:r>
              <a:rPr lang="en-CA" dirty="0" err="1"/>
              <a:t>exemple</a:t>
            </a:r>
            <a:r>
              <a:rPr lang="en-CA" dirty="0"/>
              <a:t>, </a:t>
            </a:r>
            <a:r>
              <a:rPr lang="en-CA" dirty="0" err="1"/>
              <a:t>accomplissement</a:t>
            </a:r>
            <a:r>
              <a:rPr lang="en-CA" dirty="0"/>
              <a:t> personnel, </a:t>
            </a:r>
            <a:r>
              <a:rPr lang="en-CA" dirty="0" err="1"/>
              <a:t>paix</a:t>
            </a:r>
            <a:r>
              <a:rPr lang="en-CA" dirty="0"/>
              <a:t> </a:t>
            </a:r>
            <a:r>
              <a:rPr lang="en-CA" dirty="0" err="1"/>
              <a:t>intérieure</a:t>
            </a:r>
            <a:r>
              <a:rPr lang="en-CA" dirty="0"/>
              <a:t>, </a:t>
            </a:r>
            <a:r>
              <a:rPr lang="en-CA" dirty="0" err="1"/>
              <a:t>être</a:t>
            </a:r>
            <a:r>
              <a:rPr lang="en-CA" dirty="0"/>
              <a:t> gentil, des </a:t>
            </a:r>
            <a:r>
              <a:rPr lang="en-CA" dirty="0" err="1"/>
              <a:t>aventures</a:t>
            </a:r>
            <a:r>
              <a:rPr lang="en-CA" dirty="0"/>
              <a:t> et </a:t>
            </a:r>
            <a:r>
              <a:rPr lang="en-CA" dirty="0" err="1"/>
              <a:t>ressentir</a:t>
            </a:r>
            <a:r>
              <a:rPr lang="en-CA" dirty="0"/>
              <a:t> de </a:t>
            </a:r>
            <a:r>
              <a:rPr lang="en-CA" dirty="0" err="1"/>
              <a:t>l'amour</a:t>
            </a:r>
            <a:r>
              <a:rPr lang="en-CA" dirty="0"/>
              <a:t>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3. </a:t>
            </a:r>
            <a:r>
              <a:rPr lang="en-CA" b="1" u="sng" dirty="0" err="1"/>
              <a:t>l'égalité</a:t>
            </a:r>
            <a:r>
              <a:rPr lang="en-CA" b="1" u="sng" dirty="0"/>
              <a:t> avec les </a:t>
            </a:r>
            <a:r>
              <a:rPr lang="en-CA" b="1" u="sng" dirty="0" err="1"/>
              <a:t>autres</a:t>
            </a:r>
            <a:r>
              <a:rPr lang="en-CA" b="1" u="sng" dirty="0"/>
              <a:t> </a:t>
            </a:r>
            <a:r>
              <a:rPr lang="en-CA" dirty="0"/>
              <a:t>- </a:t>
            </a:r>
            <a:r>
              <a:rPr lang="en-CA" dirty="0" err="1"/>
              <a:t>Croire</a:t>
            </a:r>
            <a:r>
              <a:rPr lang="en-CA" dirty="0"/>
              <a:t> </a:t>
            </a:r>
            <a:r>
              <a:rPr lang="en-CA" dirty="0" err="1"/>
              <a:t>que</a:t>
            </a:r>
            <a:r>
              <a:rPr lang="en-CA" dirty="0"/>
              <a:t> tout le monde </a:t>
            </a:r>
            <a:r>
              <a:rPr lang="en-CA" dirty="0" err="1"/>
              <a:t>devrait</a:t>
            </a:r>
            <a:r>
              <a:rPr lang="en-CA" dirty="0"/>
              <a:t> </a:t>
            </a:r>
            <a:r>
              <a:rPr lang="en-CA" dirty="0" err="1"/>
              <a:t>être</a:t>
            </a:r>
            <a:r>
              <a:rPr lang="en-CA" dirty="0"/>
              <a:t> </a:t>
            </a:r>
            <a:r>
              <a:rPr lang="en-CA" dirty="0" err="1"/>
              <a:t>traité</a:t>
            </a:r>
            <a:r>
              <a:rPr lang="en-CA" dirty="0"/>
              <a:t> de la </a:t>
            </a:r>
            <a:r>
              <a:rPr lang="en-CA" dirty="0" err="1"/>
              <a:t>même</a:t>
            </a:r>
            <a:r>
              <a:rPr lang="en-CA" dirty="0"/>
              <a:t> façon, sans </a:t>
            </a:r>
            <a:r>
              <a:rPr lang="en-CA" dirty="0" err="1"/>
              <a:t>favoritisme</a:t>
            </a:r>
            <a:r>
              <a:rPr lang="en-CA" dirty="0"/>
              <a:t> pour </a:t>
            </a:r>
            <a:r>
              <a:rPr lang="en-CA" dirty="0" err="1"/>
              <a:t>certains</a:t>
            </a:r>
            <a:r>
              <a:rPr lang="en-CA" dirty="0"/>
              <a:t> </a:t>
            </a:r>
            <a:r>
              <a:rPr lang="en-CA" dirty="0" err="1"/>
              <a:t>individus</a:t>
            </a:r>
            <a:r>
              <a:rPr lang="en-CA" dirty="0"/>
              <a:t> </a:t>
            </a:r>
            <a:r>
              <a:rPr lang="en-CA" dirty="0" err="1"/>
              <a:t>spéciaux</a:t>
            </a:r>
            <a:r>
              <a:rPr lang="en-CA" dirty="0"/>
              <a:t>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4. </a:t>
            </a:r>
            <a:r>
              <a:rPr lang="en-CA" b="1" u="sng" dirty="0"/>
              <a:t>Les </a:t>
            </a:r>
            <a:r>
              <a:rPr lang="en-CA" b="1" u="sng" dirty="0" err="1"/>
              <a:t>responsabilités</a:t>
            </a:r>
            <a:r>
              <a:rPr lang="en-CA" b="1" u="sng" dirty="0"/>
              <a:t> </a:t>
            </a:r>
            <a:r>
              <a:rPr lang="en-CA" b="1" u="sng" dirty="0" err="1"/>
              <a:t>envers</a:t>
            </a:r>
            <a:r>
              <a:rPr lang="en-CA" b="1" u="sng" dirty="0"/>
              <a:t> les </a:t>
            </a:r>
            <a:r>
              <a:rPr lang="en-CA" b="1" u="sng" dirty="0" err="1"/>
              <a:t>autres</a:t>
            </a:r>
            <a:r>
              <a:rPr lang="en-CA" b="1" u="sng" dirty="0"/>
              <a:t>: </a:t>
            </a:r>
            <a:r>
              <a:rPr lang="en-CA" dirty="0" err="1"/>
              <a:t>Penser</a:t>
            </a:r>
            <a:r>
              <a:rPr lang="en-CA" dirty="0"/>
              <a:t> à prendre </a:t>
            </a:r>
            <a:r>
              <a:rPr lang="en-CA" dirty="0" err="1"/>
              <a:t>soin</a:t>
            </a:r>
            <a:r>
              <a:rPr lang="en-CA" dirty="0"/>
              <a:t> de soi </a:t>
            </a:r>
            <a:r>
              <a:rPr lang="en-CA" dirty="0" err="1"/>
              <a:t>mais</a:t>
            </a:r>
            <a:r>
              <a:rPr lang="en-CA" dirty="0"/>
              <a:t> </a:t>
            </a:r>
            <a:r>
              <a:rPr lang="en-CA" dirty="0" err="1"/>
              <a:t>aussi</a:t>
            </a:r>
            <a:r>
              <a:rPr lang="en-CA" dirty="0"/>
              <a:t> à aider les </a:t>
            </a:r>
            <a:r>
              <a:rPr lang="en-CA" dirty="0" err="1"/>
              <a:t>autres</a:t>
            </a:r>
            <a:r>
              <a:rPr lang="en-CA" dirty="0"/>
              <a:t> </a:t>
            </a:r>
            <a:r>
              <a:rPr lang="en-CA" dirty="0" err="1"/>
              <a:t>quand</a:t>
            </a:r>
            <a:r>
              <a:rPr lang="en-CA" dirty="0"/>
              <a:t> </a:t>
            </a:r>
            <a:r>
              <a:rPr lang="en-CA" dirty="0" err="1"/>
              <a:t>c'est</a:t>
            </a:r>
            <a:r>
              <a:rPr lang="en-CA" dirty="0"/>
              <a:t> </a:t>
            </a:r>
            <a:r>
              <a:rPr lang="en-CA" dirty="0" err="1"/>
              <a:t>nécessaire</a:t>
            </a:r>
            <a:r>
              <a:rPr lang="en-CA" dirty="0"/>
              <a:t>. Par </a:t>
            </a:r>
            <a:r>
              <a:rPr lang="en-CA" dirty="0" err="1"/>
              <a:t>exemple</a:t>
            </a:r>
            <a:r>
              <a:rPr lang="en-CA" dirty="0"/>
              <a:t>, prendre </a:t>
            </a:r>
            <a:r>
              <a:rPr lang="en-CA" dirty="0" err="1"/>
              <a:t>soin</a:t>
            </a:r>
            <a:r>
              <a:rPr lang="en-CA" dirty="0"/>
              <a:t> de soi </a:t>
            </a:r>
            <a:r>
              <a:rPr lang="en-CA" dirty="0" err="1"/>
              <a:t>d'abord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prendre </a:t>
            </a:r>
            <a:r>
              <a:rPr lang="en-CA" dirty="0" err="1"/>
              <a:t>soin</a:t>
            </a:r>
            <a:r>
              <a:rPr lang="en-CA" dirty="0"/>
              <a:t> des </a:t>
            </a:r>
            <a:r>
              <a:rPr lang="en-CA" dirty="0" err="1"/>
              <a:t>autres</a:t>
            </a:r>
            <a:r>
              <a:rPr lang="en-CA" dirty="0"/>
              <a:t> </a:t>
            </a:r>
            <a:r>
              <a:rPr lang="en-CA" dirty="0" err="1"/>
              <a:t>en</a:t>
            </a:r>
            <a:r>
              <a:rPr lang="en-CA" dirty="0"/>
              <a:t> premier.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28328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7A705-A302-D729-E12D-04B8277C8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740A2-E973-C479-8A89-B2EC87FCA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38" y="140678"/>
            <a:ext cx="11969262" cy="67173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b="1" u="sng" noProof="0" dirty="0"/>
              <a:t>Éléments d'une Vision du monde</a:t>
            </a:r>
            <a:r>
              <a:rPr lang="fr-CA" noProof="0" dirty="0"/>
              <a:t> L'ensemble de croyances dans une vision du monde, inclus des différentes choses comme: </a:t>
            </a:r>
          </a:p>
          <a:p>
            <a:pPr marL="0" indent="0">
              <a:buNone/>
            </a:pPr>
            <a:endParaRPr lang="fr-CA" noProof="0" dirty="0"/>
          </a:p>
          <a:p>
            <a:pPr marL="0" indent="0">
              <a:buNone/>
            </a:pPr>
            <a:r>
              <a:rPr lang="fr-CA" noProof="0" dirty="0"/>
              <a:t>5. </a:t>
            </a:r>
            <a:r>
              <a:rPr lang="fr-CA" b="1" u="sng" noProof="0" dirty="0"/>
              <a:t>La relation entre les personnes et la société</a:t>
            </a:r>
            <a:r>
              <a:rPr lang="fr-CA" noProof="0" dirty="0"/>
              <a:t>: Croyance sur l'équilibre (</a:t>
            </a:r>
            <a:r>
              <a:rPr lang="fr-CA" i="1" noProof="0" dirty="0"/>
              <a:t>la balance)</a:t>
            </a:r>
            <a:r>
              <a:rPr lang="fr-CA" noProof="0" dirty="0"/>
              <a:t> entre nos propres droits et ceux de la communauté dans laquelle on vit. </a:t>
            </a:r>
          </a:p>
          <a:p>
            <a:pPr marL="0" indent="0">
              <a:buNone/>
            </a:pPr>
            <a:r>
              <a:rPr lang="fr-CA" noProof="0" dirty="0"/>
              <a:t>6. </a:t>
            </a:r>
            <a:r>
              <a:rPr lang="fr-CA" b="1" u="sng" noProof="0" dirty="0"/>
              <a:t>Le relation des humains avec la nature: </a:t>
            </a:r>
            <a:r>
              <a:rPr lang="fr-CA" noProof="0" dirty="0"/>
              <a:t>Les croyances sur la manière dont les êtres humains devraient regarder et agir envers l'environnement. </a:t>
            </a:r>
          </a:p>
          <a:p>
            <a:pPr marL="0" indent="0">
              <a:buNone/>
            </a:pPr>
            <a:r>
              <a:rPr lang="fr-CA" noProof="0" dirty="0"/>
              <a:t>7. </a:t>
            </a:r>
            <a:r>
              <a:rPr lang="fr-CA" b="1" u="sng" noProof="0" dirty="0"/>
              <a:t>Sources de sagesse éthique </a:t>
            </a:r>
            <a:r>
              <a:rPr lang="fr-CA" noProof="0" dirty="0"/>
              <a:t>: Penser à ce qui guide nos </a:t>
            </a:r>
            <a:r>
              <a:rPr lang="fr-CA" noProof="0"/>
              <a:t>choix moraux.</a:t>
            </a:r>
            <a:endParaRPr lang="fr-CA" noProof="0" dirty="0"/>
          </a:p>
          <a:p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3260338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065C6D-EB42-400B-99C4-D0ACE936F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3174" y="0"/>
            <a:ext cx="5578824" cy="6028256"/>
          </a:xfrm>
          <a:custGeom>
            <a:avLst/>
            <a:gdLst>
              <a:gd name="connsiteX0" fmla="*/ 1681218 w 5578824"/>
              <a:gd name="connsiteY0" fmla="*/ 0 h 6028256"/>
              <a:gd name="connsiteX1" fmla="*/ 5578824 w 5578824"/>
              <a:gd name="connsiteY1" fmla="*/ 0 h 6028256"/>
              <a:gd name="connsiteX2" fmla="*/ 5578824 w 5578824"/>
              <a:gd name="connsiteY2" fmla="*/ 5760161 h 6028256"/>
              <a:gd name="connsiteX3" fmla="*/ 5441231 w 5578824"/>
              <a:gd name="connsiteY3" fmla="*/ 5804042 h 6028256"/>
              <a:gd name="connsiteX4" fmla="*/ 4253224 w 5578824"/>
              <a:gd name="connsiteY4" fmla="*/ 5980388 h 6028256"/>
              <a:gd name="connsiteX5" fmla="*/ 837278 w 5578824"/>
              <a:gd name="connsiteY5" fmla="*/ 4877588 h 6028256"/>
              <a:gd name="connsiteX6" fmla="*/ 109626 w 5578824"/>
              <a:gd name="connsiteY6" fmla="*/ 3329255 h 6028256"/>
              <a:gd name="connsiteX7" fmla="*/ 156962 w 5578824"/>
              <a:gd name="connsiteY7" fmla="*/ 1773839 h 6028256"/>
              <a:gd name="connsiteX8" fmla="*/ 904890 w 5578824"/>
              <a:gd name="connsiteY8" fmla="*/ 738354 h 6028256"/>
              <a:gd name="connsiteX9" fmla="*/ 1304592 w 5578824"/>
              <a:gd name="connsiteY9" fmla="*/ 360545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E715D5-FB72-9488-6717-D186041BA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56" y="248529"/>
            <a:ext cx="9340947" cy="622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013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F82E7-DE1C-4F99-8204-87552DD98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222738"/>
            <a:ext cx="11090031" cy="5881345"/>
          </a:xfrm>
        </p:spPr>
        <p:txBody>
          <a:bodyPr>
            <a:normAutofit/>
          </a:bodyPr>
          <a:lstStyle/>
          <a:p>
            <a:r>
              <a:rPr lang="en-CA" b="1" dirty="0"/>
              <a:t>Identifier les </a:t>
            </a:r>
            <a:r>
              <a:rPr lang="en-CA" b="1" dirty="0" err="1"/>
              <a:t>exemples</a:t>
            </a:r>
            <a:r>
              <a:rPr lang="en-CA" b="1" dirty="0"/>
              <a:t> de transmission </a:t>
            </a:r>
            <a:r>
              <a:rPr lang="en-CA" b="1" dirty="0" err="1"/>
              <a:t>orale</a:t>
            </a:r>
            <a:r>
              <a:rPr lang="en-CA" b="1" dirty="0"/>
              <a:t> et </a:t>
            </a:r>
            <a:r>
              <a:rPr lang="en-CA" b="1" dirty="0" err="1"/>
              <a:t>écrite</a:t>
            </a:r>
            <a:r>
              <a:rPr lang="en-CA" b="1" dirty="0"/>
              <a:t> </a:t>
            </a:r>
            <a:r>
              <a:rPr lang="en-CA" b="1" dirty="0" err="1"/>
              <a:t>d'informations</a:t>
            </a:r>
            <a:r>
              <a:rPr lang="en-CA" b="1" dirty="0"/>
              <a:t> et de </a:t>
            </a:r>
            <a:r>
              <a:rPr lang="en-CA" b="1" dirty="0" err="1"/>
              <a:t>connaissances</a:t>
            </a:r>
            <a:r>
              <a:rPr lang="en-CA" b="1" dirty="0"/>
              <a:t> au lien avec </a:t>
            </a:r>
            <a:r>
              <a:rPr lang="en-CA" b="1" dirty="0" err="1"/>
              <a:t>votre</a:t>
            </a:r>
            <a:r>
              <a:rPr lang="en-CA" b="1" dirty="0"/>
              <a:t> famille.</a:t>
            </a:r>
            <a:endParaRPr lang="en-CA" dirty="0"/>
          </a:p>
          <a:p>
            <a:r>
              <a:rPr lang="en-CA" dirty="0"/>
              <a:t>Par </a:t>
            </a:r>
            <a:r>
              <a:rPr lang="en-CA" dirty="0" err="1"/>
              <a:t>exemple</a:t>
            </a:r>
            <a:r>
              <a:rPr lang="en-CA" dirty="0"/>
              <a:t> : histoires, chansons, les façons </a:t>
            </a:r>
            <a:r>
              <a:rPr lang="en-CA" dirty="0" err="1"/>
              <a:t>d'enseigner</a:t>
            </a:r>
            <a:r>
              <a:rPr lang="en-CA" dirty="0"/>
              <a:t> les choses et les instructions, livres, </a:t>
            </a:r>
            <a:r>
              <a:rPr lang="en-CA" dirty="0" err="1"/>
              <a:t>recettes</a:t>
            </a:r>
            <a:r>
              <a:rPr lang="en-CA" dirty="0"/>
              <a:t>, </a:t>
            </a:r>
            <a:r>
              <a:rPr lang="en-CA" dirty="0" err="1"/>
              <a:t>lettres</a:t>
            </a:r>
            <a:r>
              <a:rPr lang="en-CA" dirty="0"/>
              <a:t>, </a:t>
            </a:r>
            <a:r>
              <a:rPr lang="en-CA" dirty="0" err="1"/>
              <a:t>photographies</a:t>
            </a:r>
            <a:endParaRPr lang="en-CA" dirty="0"/>
          </a:p>
          <a:p>
            <a:endParaRPr lang="en-CA" dirty="0"/>
          </a:p>
          <a:p>
            <a:r>
              <a:rPr lang="en-CA" dirty="0"/>
              <a:t>Comment </a:t>
            </a:r>
            <a:r>
              <a:rPr lang="en-CA" dirty="0" err="1"/>
              <a:t>ces</a:t>
            </a:r>
            <a:r>
              <a:rPr lang="en-CA" dirty="0"/>
              <a:t> </a:t>
            </a:r>
            <a:r>
              <a:rPr lang="en-CA" dirty="0" err="1"/>
              <a:t>éléments</a:t>
            </a:r>
            <a:r>
              <a:rPr lang="en-CA" dirty="0"/>
              <a:t> </a:t>
            </a:r>
            <a:r>
              <a:rPr lang="en-CA" dirty="0" err="1"/>
              <a:t>sont-ils</a:t>
            </a:r>
            <a:r>
              <a:rPr lang="en-CA" dirty="0"/>
              <a:t> </a:t>
            </a:r>
            <a:r>
              <a:rPr lang="en-CA" dirty="0" err="1"/>
              <a:t>transmis</a:t>
            </a:r>
            <a:r>
              <a:rPr lang="en-CA" dirty="0"/>
              <a:t> et par qui?</a:t>
            </a:r>
          </a:p>
          <a:p>
            <a:endParaRPr lang="en-CA" dirty="0"/>
          </a:p>
          <a:p>
            <a:r>
              <a:rPr lang="en-CA" dirty="0"/>
              <a:t>Y a-t-il des aspects qui </a:t>
            </a:r>
            <a:r>
              <a:rPr lang="en-CA" dirty="0" err="1"/>
              <a:t>ont</a:t>
            </a:r>
            <a:r>
              <a:rPr lang="en-CA" dirty="0"/>
              <a:t> </a:t>
            </a:r>
            <a:r>
              <a:rPr lang="en-CA" dirty="0" err="1"/>
              <a:t>été</a:t>
            </a:r>
            <a:r>
              <a:rPr lang="en-CA" dirty="0"/>
              <a:t> perdus au fil du temps (par </a:t>
            </a:r>
            <a:r>
              <a:rPr lang="en-CA" dirty="0" err="1"/>
              <a:t>exemple</a:t>
            </a:r>
            <a:r>
              <a:rPr lang="en-CA" dirty="0"/>
              <a:t> : </a:t>
            </a:r>
            <a:r>
              <a:rPr lang="en-CA" dirty="0" err="1"/>
              <a:t>perte</a:t>
            </a:r>
            <a:r>
              <a:rPr lang="en-CA" dirty="0"/>
              <a:t> de langue </a:t>
            </a:r>
            <a:r>
              <a:rPr lang="en-CA" dirty="0" err="1"/>
              <a:t>intergénérationnelle</a:t>
            </a:r>
            <a:r>
              <a:rPr lang="en-CA" dirty="0"/>
              <a:t>, histoires, etc.)? 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1488438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6C491-0AAC-E25A-8B2C-F5FBAE46C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Comment la culture est-</a:t>
            </a:r>
            <a:r>
              <a:rPr lang="en-CA" dirty="0" err="1"/>
              <a:t>elle</a:t>
            </a:r>
            <a:r>
              <a:rPr lang="en-CA" dirty="0"/>
              <a:t> </a:t>
            </a:r>
            <a:r>
              <a:rPr lang="en-CA" dirty="0" err="1"/>
              <a:t>exprimée</a:t>
            </a:r>
            <a:r>
              <a:rPr lang="en-CA" dirty="0"/>
              <a:t> et </a:t>
            </a:r>
            <a:r>
              <a:rPr lang="en-CA" dirty="0" err="1"/>
              <a:t>maintenue</a:t>
            </a:r>
            <a:r>
              <a:rPr lang="en-CA" dirty="0"/>
              <a:t> au sein des </a:t>
            </a:r>
            <a:r>
              <a:rPr lang="en-CA" dirty="0" err="1"/>
              <a:t>familles</a:t>
            </a:r>
            <a:r>
              <a:rPr lang="en-CA" dirty="0"/>
              <a:t> ? </a:t>
            </a:r>
            <a:br>
              <a:rPr lang="en-CA" dirty="0"/>
            </a:b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59342508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4365</TotalTime>
  <Words>1766</Words>
  <Application>Microsoft Office PowerPoint</Application>
  <PresentationFormat>Widescreen</PresentationFormat>
  <Paragraphs>130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Avenir Next LT Pro</vt:lpstr>
      <vt:lpstr>Avenir Next LT Pro Light</vt:lpstr>
      <vt:lpstr>Cavolini</vt:lpstr>
      <vt:lpstr>Sitka Subheading</vt:lpstr>
      <vt:lpstr>PebbleVTI</vt:lpstr>
      <vt:lpstr>La culture</vt:lpstr>
      <vt:lpstr>Descripteur de compétence : Les élèves analysent comment la vision du monde et la culture influencent l’identité. </vt:lpstr>
      <vt:lpstr>La culture influence l'identité en façonnant les traditions, les structures sociales et les rituels.  </vt:lpstr>
      <vt:lpstr>Résultats d'apprentissages: Les apprenants évaluent comment la vision du monde et la culture influencent l'identité.  </vt:lpstr>
      <vt:lpstr>D’après toi, lesquels des éléments suivants font partie de ta culture?</vt:lpstr>
      <vt:lpstr>Questions possibles d'enquête : </vt:lpstr>
      <vt:lpstr>C'est quoi la culture?  </vt:lpstr>
      <vt:lpstr>Question d'enquête </vt:lpstr>
      <vt:lpstr>Question d'enquête </vt:lpstr>
      <vt:lpstr>Définitions: </vt:lpstr>
      <vt:lpstr>Qu’est-ce qu’on voit?  Qu’est-ce qu’on ne voit pas? </vt:lpstr>
      <vt:lpstr>Définitions: </vt:lpstr>
      <vt:lpstr>L'arbre culturel de Hammond identifie trois niveaux de culture : </vt:lpstr>
      <vt:lpstr>PowerPoint Presentation</vt:lpstr>
      <vt:lpstr>Dessine un arbre.  Dans les feuilles : écris des exemples de culture visible  Dans les branches : écris des comportements et traditions  Dans les racines : écris des valeurs et croyances importantes </vt:lpstr>
      <vt:lpstr>Mon arbre culturel  </vt:lpstr>
      <vt:lpstr>PowerPoint Presentation</vt:lpstr>
      <vt:lpstr>Comparer et observer </vt:lpstr>
      <vt:lpstr>https://nbed.sharepoint.com/sites/SocialStudiesK-12/SS%20Companion%20Document%20Library/Forms/AllItems.aspx?id=%2Fsites%2FSocialStudiesK%2D12%2FSS%20Companion%20Document%20Library%2FMiddle%20Block%20resources%2FMulticulturalism%2FUne%5FHistoire%5Fdu%5FMulticulturalisme%5Fau%5FCanada%5F%2D%5FGuide%5FPedagogique%2Epdf&amp;parent=%2Fsites%2FSocialStudiesK%2D12%2FSS%20Companion%20Document%20Library%2FMiddle%20Block%20resources%2FMulticulturalism </vt:lpstr>
      <vt:lpstr>Les peuples Wabanaki sont des peuples autochtones de l’Est du Canada. Ils ont leur propre culture, leurs traditions et leurs croyances.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Comment la culture est-elle exprimée et maintenue au sein des familles ?  </vt:lpstr>
    </vt:vector>
  </TitlesOfParts>
  <Company>Anglophone School Districts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Buggie Hachey, Mindi Anne (ASD-N)</dc:creator>
  <cp:lastModifiedBy>Buggie Hachey, Mindi Anne (ASD-N)</cp:lastModifiedBy>
  <cp:revision>2</cp:revision>
  <dcterms:created xsi:type="dcterms:W3CDTF">2026-06-12T16:37:05Z</dcterms:created>
  <dcterms:modified xsi:type="dcterms:W3CDTF">2026-10-02T14:36:11Z</dcterms:modified>
</cp:coreProperties>
</file>